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34"/>
  </p:notesMasterIdLst>
  <p:sldIdLst>
    <p:sldId id="256" r:id="rId2"/>
    <p:sldId id="257" r:id="rId3"/>
    <p:sldId id="264" r:id="rId4"/>
    <p:sldId id="269" r:id="rId5"/>
    <p:sldId id="266" r:id="rId6"/>
    <p:sldId id="259" r:id="rId7"/>
    <p:sldId id="270" r:id="rId8"/>
    <p:sldId id="271" r:id="rId9"/>
    <p:sldId id="272" r:id="rId10"/>
    <p:sldId id="273" r:id="rId11"/>
    <p:sldId id="275" r:id="rId12"/>
    <p:sldId id="276" r:id="rId13"/>
    <p:sldId id="277" r:id="rId14"/>
    <p:sldId id="278" r:id="rId15"/>
    <p:sldId id="279" r:id="rId16"/>
    <p:sldId id="280" r:id="rId17"/>
    <p:sldId id="281" r:id="rId18"/>
    <p:sldId id="282" r:id="rId19"/>
    <p:sldId id="283" r:id="rId20"/>
    <p:sldId id="285" r:id="rId21"/>
    <p:sldId id="286" r:id="rId22"/>
    <p:sldId id="287" r:id="rId23"/>
    <p:sldId id="288" r:id="rId24"/>
    <p:sldId id="289" r:id="rId25"/>
    <p:sldId id="290" r:id="rId26"/>
    <p:sldId id="284" r:id="rId27"/>
    <p:sldId id="291" r:id="rId28"/>
    <p:sldId id="292" r:id="rId29"/>
    <p:sldId id="293" r:id="rId30"/>
    <p:sldId id="294" r:id="rId31"/>
    <p:sldId id="260" r:id="rId32"/>
    <p:sldId id="261" r:id="rId33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6" roundtripDataSignature="AMtx7mi/gPv4pbQilQQ+zR3GipyCIJasu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147" y="4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customschemas.google.com/relationships/presentationmetadata" Target="meta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1" name="Google Shape;9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>
          <a:extLst>
            <a:ext uri="{FF2B5EF4-FFF2-40B4-BE49-F238E27FC236}">
              <a16:creationId xmlns:a16="http://schemas.microsoft.com/office/drawing/2014/main" id="{50A93CC8-057D-6D81-C7B2-E4D902DB6F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f408cc10d1_0_12:notes">
            <a:extLst>
              <a:ext uri="{FF2B5EF4-FFF2-40B4-BE49-F238E27FC236}">
                <a16:creationId xmlns:a16="http://schemas.microsoft.com/office/drawing/2014/main" id="{D02F31A7-6679-3A94-1BA1-FA8BE57DCCB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8" name="Google Shape;108;gf408cc10d1_0_12:notes">
            <a:extLst>
              <a:ext uri="{FF2B5EF4-FFF2-40B4-BE49-F238E27FC236}">
                <a16:creationId xmlns:a16="http://schemas.microsoft.com/office/drawing/2014/main" id="{3A07A62A-6C88-1FDA-6334-01EF4BD2684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8720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>
          <a:extLst>
            <a:ext uri="{FF2B5EF4-FFF2-40B4-BE49-F238E27FC236}">
              <a16:creationId xmlns:a16="http://schemas.microsoft.com/office/drawing/2014/main" id="{AF18030E-DAA5-40E2-2E07-2501FBEFD9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f408cc10d1_0_12:notes">
            <a:extLst>
              <a:ext uri="{FF2B5EF4-FFF2-40B4-BE49-F238E27FC236}">
                <a16:creationId xmlns:a16="http://schemas.microsoft.com/office/drawing/2014/main" id="{CA099FA6-A680-6CBB-79B4-525C19613E0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8" name="Google Shape;108;gf408cc10d1_0_12:notes">
            <a:extLst>
              <a:ext uri="{FF2B5EF4-FFF2-40B4-BE49-F238E27FC236}">
                <a16:creationId xmlns:a16="http://schemas.microsoft.com/office/drawing/2014/main" id="{8267FAEA-0CF8-613A-DF1C-F266759A19C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149490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>
          <a:extLst>
            <a:ext uri="{FF2B5EF4-FFF2-40B4-BE49-F238E27FC236}">
              <a16:creationId xmlns:a16="http://schemas.microsoft.com/office/drawing/2014/main" id="{F61CFCF0-0F08-4A23-9846-ABF60625A9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f408cc10d1_0_12:notes">
            <a:extLst>
              <a:ext uri="{FF2B5EF4-FFF2-40B4-BE49-F238E27FC236}">
                <a16:creationId xmlns:a16="http://schemas.microsoft.com/office/drawing/2014/main" id="{5C41A4D1-6669-2E7D-DE89-D1DFF0797B9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8" name="Google Shape;108;gf408cc10d1_0_12:notes">
            <a:extLst>
              <a:ext uri="{FF2B5EF4-FFF2-40B4-BE49-F238E27FC236}">
                <a16:creationId xmlns:a16="http://schemas.microsoft.com/office/drawing/2014/main" id="{9BF7814C-86FD-54CB-016E-231E0E164D4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59087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>
          <a:extLst>
            <a:ext uri="{FF2B5EF4-FFF2-40B4-BE49-F238E27FC236}">
              <a16:creationId xmlns:a16="http://schemas.microsoft.com/office/drawing/2014/main" id="{64AF73AB-4B4A-FE5C-D240-C1C70E287F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f408cc10d1_0_12:notes">
            <a:extLst>
              <a:ext uri="{FF2B5EF4-FFF2-40B4-BE49-F238E27FC236}">
                <a16:creationId xmlns:a16="http://schemas.microsoft.com/office/drawing/2014/main" id="{7A05ED05-6B10-F662-B2E7-DD74F45C8F6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8" name="Google Shape;108;gf408cc10d1_0_12:notes">
            <a:extLst>
              <a:ext uri="{FF2B5EF4-FFF2-40B4-BE49-F238E27FC236}">
                <a16:creationId xmlns:a16="http://schemas.microsoft.com/office/drawing/2014/main" id="{3BE3EDE1-7926-60CD-94C6-07323597DD9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68467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>
          <a:extLst>
            <a:ext uri="{FF2B5EF4-FFF2-40B4-BE49-F238E27FC236}">
              <a16:creationId xmlns:a16="http://schemas.microsoft.com/office/drawing/2014/main" id="{1DE6810D-225C-5984-D70B-89E088AB5D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f408cc10d1_0_12:notes">
            <a:extLst>
              <a:ext uri="{FF2B5EF4-FFF2-40B4-BE49-F238E27FC236}">
                <a16:creationId xmlns:a16="http://schemas.microsoft.com/office/drawing/2014/main" id="{5EE7028B-C846-E40D-734E-131AE49F48C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8" name="Google Shape;108;gf408cc10d1_0_12:notes">
            <a:extLst>
              <a:ext uri="{FF2B5EF4-FFF2-40B4-BE49-F238E27FC236}">
                <a16:creationId xmlns:a16="http://schemas.microsoft.com/office/drawing/2014/main" id="{02CACB19-7303-C6AD-C037-CB416B24F04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06998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>
          <a:extLst>
            <a:ext uri="{FF2B5EF4-FFF2-40B4-BE49-F238E27FC236}">
              <a16:creationId xmlns:a16="http://schemas.microsoft.com/office/drawing/2014/main" id="{ACB9B1C1-12EA-4D5A-C50D-8CCB896E7B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f408cc10d1_0_12:notes">
            <a:extLst>
              <a:ext uri="{FF2B5EF4-FFF2-40B4-BE49-F238E27FC236}">
                <a16:creationId xmlns:a16="http://schemas.microsoft.com/office/drawing/2014/main" id="{91BE06C8-B23A-70BA-E66F-18DBC713554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8" name="Google Shape;108;gf408cc10d1_0_12:notes">
            <a:extLst>
              <a:ext uri="{FF2B5EF4-FFF2-40B4-BE49-F238E27FC236}">
                <a16:creationId xmlns:a16="http://schemas.microsoft.com/office/drawing/2014/main" id="{FA1CBAA2-1286-4ABE-55E4-7203AE8456A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96331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>
          <a:extLst>
            <a:ext uri="{FF2B5EF4-FFF2-40B4-BE49-F238E27FC236}">
              <a16:creationId xmlns:a16="http://schemas.microsoft.com/office/drawing/2014/main" id="{B43CB23E-C75C-1E30-C9A6-08E7391D2F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f408cc10d1_0_12:notes">
            <a:extLst>
              <a:ext uri="{FF2B5EF4-FFF2-40B4-BE49-F238E27FC236}">
                <a16:creationId xmlns:a16="http://schemas.microsoft.com/office/drawing/2014/main" id="{11D7C10E-1F12-0314-FFF2-B1ADD356CF8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8" name="Google Shape;108;gf408cc10d1_0_12:notes">
            <a:extLst>
              <a:ext uri="{FF2B5EF4-FFF2-40B4-BE49-F238E27FC236}">
                <a16:creationId xmlns:a16="http://schemas.microsoft.com/office/drawing/2014/main" id="{D2543498-2B1B-7861-7489-5F01159D8D4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46903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>
          <a:extLst>
            <a:ext uri="{FF2B5EF4-FFF2-40B4-BE49-F238E27FC236}">
              <a16:creationId xmlns:a16="http://schemas.microsoft.com/office/drawing/2014/main" id="{BFD8FAF7-F2FE-B046-A6D4-C8BFD2E12F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f408cc10d1_0_12:notes">
            <a:extLst>
              <a:ext uri="{FF2B5EF4-FFF2-40B4-BE49-F238E27FC236}">
                <a16:creationId xmlns:a16="http://schemas.microsoft.com/office/drawing/2014/main" id="{18FD8FFD-D631-DB33-B2D1-3D69574CE5C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8" name="Google Shape;108;gf408cc10d1_0_12:notes">
            <a:extLst>
              <a:ext uri="{FF2B5EF4-FFF2-40B4-BE49-F238E27FC236}">
                <a16:creationId xmlns:a16="http://schemas.microsoft.com/office/drawing/2014/main" id="{D9B9A2F8-DE77-D6F5-D028-697E4600D0A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77410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>
          <a:extLst>
            <a:ext uri="{FF2B5EF4-FFF2-40B4-BE49-F238E27FC236}">
              <a16:creationId xmlns:a16="http://schemas.microsoft.com/office/drawing/2014/main" id="{B05403AA-EE20-EA73-E192-6CD451246C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f408cc10d1_0_12:notes">
            <a:extLst>
              <a:ext uri="{FF2B5EF4-FFF2-40B4-BE49-F238E27FC236}">
                <a16:creationId xmlns:a16="http://schemas.microsoft.com/office/drawing/2014/main" id="{2A76E52F-8FA7-9D82-B993-892683010EB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8" name="Google Shape;108;gf408cc10d1_0_12:notes">
            <a:extLst>
              <a:ext uri="{FF2B5EF4-FFF2-40B4-BE49-F238E27FC236}">
                <a16:creationId xmlns:a16="http://schemas.microsoft.com/office/drawing/2014/main" id="{3CF1FC69-EB80-DE5E-FF56-0014B72493C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6113519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>
          <a:extLst>
            <a:ext uri="{FF2B5EF4-FFF2-40B4-BE49-F238E27FC236}">
              <a16:creationId xmlns:a16="http://schemas.microsoft.com/office/drawing/2014/main" id="{B04B8ACF-0CB8-AC4E-516D-625AC508B5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f408cc10d1_0_12:notes">
            <a:extLst>
              <a:ext uri="{FF2B5EF4-FFF2-40B4-BE49-F238E27FC236}">
                <a16:creationId xmlns:a16="http://schemas.microsoft.com/office/drawing/2014/main" id="{A5472023-D85E-CC0C-6DB8-7405A86AFC4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8" name="Google Shape;108;gf408cc10d1_0_12:notes">
            <a:extLst>
              <a:ext uri="{FF2B5EF4-FFF2-40B4-BE49-F238E27FC236}">
                <a16:creationId xmlns:a16="http://schemas.microsoft.com/office/drawing/2014/main" id="{FAA14F45-D0C2-A6A2-CDB4-9251DE6B4E1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48264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f408cc10d1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6" name="Google Shape;96;gf408cc10d1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>
          <a:extLst>
            <a:ext uri="{FF2B5EF4-FFF2-40B4-BE49-F238E27FC236}">
              <a16:creationId xmlns:a16="http://schemas.microsoft.com/office/drawing/2014/main" id="{EC89CCC1-AFE2-1C36-99C7-4C2EAB14C2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f408cc10d1_0_12:notes">
            <a:extLst>
              <a:ext uri="{FF2B5EF4-FFF2-40B4-BE49-F238E27FC236}">
                <a16:creationId xmlns:a16="http://schemas.microsoft.com/office/drawing/2014/main" id="{D7EF8E84-8CE7-4023-1224-A4FD5DD7E67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8" name="Google Shape;108;gf408cc10d1_0_12:notes">
            <a:extLst>
              <a:ext uri="{FF2B5EF4-FFF2-40B4-BE49-F238E27FC236}">
                <a16:creationId xmlns:a16="http://schemas.microsoft.com/office/drawing/2014/main" id="{27134810-B024-C665-A0A1-32886336CA0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327877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>
          <a:extLst>
            <a:ext uri="{FF2B5EF4-FFF2-40B4-BE49-F238E27FC236}">
              <a16:creationId xmlns:a16="http://schemas.microsoft.com/office/drawing/2014/main" id="{F46C5294-F18C-BD02-F24F-2F516F4E11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f408cc10d1_0_12:notes">
            <a:extLst>
              <a:ext uri="{FF2B5EF4-FFF2-40B4-BE49-F238E27FC236}">
                <a16:creationId xmlns:a16="http://schemas.microsoft.com/office/drawing/2014/main" id="{F6211467-47D1-2DF7-A6A7-F9D0D45D8C4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8" name="Google Shape;108;gf408cc10d1_0_12:notes">
            <a:extLst>
              <a:ext uri="{FF2B5EF4-FFF2-40B4-BE49-F238E27FC236}">
                <a16:creationId xmlns:a16="http://schemas.microsoft.com/office/drawing/2014/main" id="{736B5ACD-5703-5B5F-7BF7-08C33747FD3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2667684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>
          <a:extLst>
            <a:ext uri="{FF2B5EF4-FFF2-40B4-BE49-F238E27FC236}">
              <a16:creationId xmlns:a16="http://schemas.microsoft.com/office/drawing/2014/main" id="{6CE7348C-1252-1B5D-C065-000C05522F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f408cc10d1_0_12:notes">
            <a:extLst>
              <a:ext uri="{FF2B5EF4-FFF2-40B4-BE49-F238E27FC236}">
                <a16:creationId xmlns:a16="http://schemas.microsoft.com/office/drawing/2014/main" id="{93E39C60-9155-7928-D837-AF8C5D90CDC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8" name="Google Shape;108;gf408cc10d1_0_12:notes">
            <a:extLst>
              <a:ext uri="{FF2B5EF4-FFF2-40B4-BE49-F238E27FC236}">
                <a16:creationId xmlns:a16="http://schemas.microsoft.com/office/drawing/2014/main" id="{1803009F-13CD-3A6F-330B-4BCFAA807B0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941992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>
          <a:extLst>
            <a:ext uri="{FF2B5EF4-FFF2-40B4-BE49-F238E27FC236}">
              <a16:creationId xmlns:a16="http://schemas.microsoft.com/office/drawing/2014/main" id="{F67F6354-0BE1-9C7A-F95B-3B57BEBC2E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f408cc10d1_0_12:notes">
            <a:extLst>
              <a:ext uri="{FF2B5EF4-FFF2-40B4-BE49-F238E27FC236}">
                <a16:creationId xmlns:a16="http://schemas.microsoft.com/office/drawing/2014/main" id="{78622FAD-11F0-4BD9-A52A-6D552609561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8" name="Google Shape;108;gf408cc10d1_0_12:notes">
            <a:extLst>
              <a:ext uri="{FF2B5EF4-FFF2-40B4-BE49-F238E27FC236}">
                <a16:creationId xmlns:a16="http://schemas.microsoft.com/office/drawing/2014/main" id="{61130932-53C8-5C2D-4AB1-51838CC8B9D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88661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>
          <a:extLst>
            <a:ext uri="{FF2B5EF4-FFF2-40B4-BE49-F238E27FC236}">
              <a16:creationId xmlns:a16="http://schemas.microsoft.com/office/drawing/2014/main" id="{23921711-486E-FC0B-CD8B-6067A30F58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f408cc10d1_0_12:notes">
            <a:extLst>
              <a:ext uri="{FF2B5EF4-FFF2-40B4-BE49-F238E27FC236}">
                <a16:creationId xmlns:a16="http://schemas.microsoft.com/office/drawing/2014/main" id="{210DC774-3E4C-CE51-5203-34C777AB0C1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8" name="Google Shape;108;gf408cc10d1_0_12:notes">
            <a:extLst>
              <a:ext uri="{FF2B5EF4-FFF2-40B4-BE49-F238E27FC236}">
                <a16:creationId xmlns:a16="http://schemas.microsoft.com/office/drawing/2014/main" id="{4C051C27-773B-5EBF-801C-C3749C164F3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7220466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>
          <a:extLst>
            <a:ext uri="{FF2B5EF4-FFF2-40B4-BE49-F238E27FC236}">
              <a16:creationId xmlns:a16="http://schemas.microsoft.com/office/drawing/2014/main" id="{1EF84AC2-57CF-5689-7168-438C2350F7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f408cc10d1_0_12:notes">
            <a:extLst>
              <a:ext uri="{FF2B5EF4-FFF2-40B4-BE49-F238E27FC236}">
                <a16:creationId xmlns:a16="http://schemas.microsoft.com/office/drawing/2014/main" id="{F9B29B85-5C11-1744-EDC1-150AE4B2AEA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8" name="Google Shape;108;gf408cc10d1_0_12:notes">
            <a:extLst>
              <a:ext uri="{FF2B5EF4-FFF2-40B4-BE49-F238E27FC236}">
                <a16:creationId xmlns:a16="http://schemas.microsoft.com/office/drawing/2014/main" id="{B96BD21B-EFF8-FC4A-31B5-B83838F2A76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884993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>
          <a:extLst>
            <a:ext uri="{FF2B5EF4-FFF2-40B4-BE49-F238E27FC236}">
              <a16:creationId xmlns:a16="http://schemas.microsoft.com/office/drawing/2014/main" id="{1CA52CF3-B844-3215-E00C-8DC56A71B7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f408cc10d1_0_12:notes">
            <a:extLst>
              <a:ext uri="{FF2B5EF4-FFF2-40B4-BE49-F238E27FC236}">
                <a16:creationId xmlns:a16="http://schemas.microsoft.com/office/drawing/2014/main" id="{FF12B81A-5A37-3476-C4FE-08427365406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8" name="Google Shape;108;gf408cc10d1_0_12:notes">
            <a:extLst>
              <a:ext uri="{FF2B5EF4-FFF2-40B4-BE49-F238E27FC236}">
                <a16:creationId xmlns:a16="http://schemas.microsoft.com/office/drawing/2014/main" id="{19A96574-425D-83CF-3ACD-3A7C6609D5D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340802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>
          <a:extLst>
            <a:ext uri="{FF2B5EF4-FFF2-40B4-BE49-F238E27FC236}">
              <a16:creationId xmlns:a16="http://schemas.microsoft.com/office/drawing/2014/main" id="{09AB354D-D672-89DA-D27D-74910155FB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f408cc10d1_0_12:notes">
            <a:extLst>
              <a:ext uri="{FF2B5EF4-FFF2-40B4-BE49-F238E27FC236}">
                <a16:creationId xmlns:a16="http://schemas.microsoft.com/office/drawing/2014/main" id="{8D19CC49-9EF7-61DC-DE1F-8FFE19168AE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8" name="Google Shape;108;gf408cc10d1_0_12:notes">
            <a:extLst>
              <a:ext uri="{FF2B5EF4-FFF2-40B4-BE49-F238E27FC236}">
                <a16:creationId xmlns:a16="http://schemas.microsoft.com/office/drawing/2014/main" id="{E9C5FA46-35AA-5750-3984-69B535A99D4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6306324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>
          <a:extLst>
            <a:ext uri="{FF2B5EF4-FFF2-40B4-BE49-F238E27FC236}">
              <a16:creationId xmlns:a16="http://schemas.microsoft.com/office/drawing/2014/main" id="{4D1DB7F3-3329-DC3F-0633-F066323808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f408cc10d1_0_12:notes">
            <a:extLst>
              <a:ext uri="{FF2B5EF4-FFF2-40B4-BE49-F238E27FC236}">
                <a16:creationId xmlns:a16="http://schemas.microsoft.com/office/drawing/2014/main" id="{CAFE0FE3-1CC1-2BF9-F7AC-2D88BE2B864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8" name="Google Shape;108;gf408cc10d1_0_12:notes">
            <a:extLst>
              <a:ext uri="{FF2B5EF4-FFF2-40B4-BE49-F238E27FC236}">
                <a16:creationId xmlns:a16="http://schemas.microsoft.com/office/drawing/2014/main" id="{84EB801B-7E74-FF31-D554-6F17B2B5936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864222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>
          <a:extLst>
            <a:ext uri="{FF2B5EF4-FFF2-40B4-BE49-F238E27FC236}">
              <a16:creationId xmlns:a16="http://schemas.microsoft.com/office/drawing/2014/main" id="{F00209E5-16D4-3A87-90B1-AE49D33088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f408cc10d1_0_12:notes">
            <a:extLst>
              <a:ext uri="{FF2B5EF4-FFF2-40B4-BE49-F238E27FC236}">
                <a16:creationId xmlns:a16="http://schemas.microsoft.com/office/drawing/2014/main" id="{F0DA911B-0573-CB73-9E1E-DC0D47165FA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8" name="Google Shape;108;gf408cc10d1_0_12:notes">
            <a:extLst>
              <a:ext uri="{FF2B5EF4-FFF2-40B4-BE49-F238E27FC236}">
                <a16:creationId xmlns:a16="http://schemas.microsoft.com/office/drawing/2014/main" id="{AA68717D-EA3E-1107-22A0-EC23277C9FC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600401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>
          <a:extLst>
            <a:ext uri="{FF2B5EF4-FFF2-40B4-BE49-F238E27FC236}">
              <a16:creationId xmlns:a16="http://schemas.microsoft.com/office/drawing/2014/main" id="{03134A9D-54D0-356B-CE1E-48892D55F2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f408cc10d1_0_7:notes">
            <a:extLst>
              <a:ext uri="{FF2B5EF4-FFF2-40B4-BE49-F238E27FC236}">
                <a16:creationId xmlns:a16="http://schemas.microsoft.com/office/drawing/2014/main" id="{E6C97D09-06CE-41D7-AE7A-025D3E64C3E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6" name="Google Shape;96;gf408cc10d1_0_7:notes">
            <a:extLst>
              <a:ext uri="{FF2B5EF4-FFF2-40B4-BE49-F238E27FC236}">
                <a16:creationId xmlns:a16="http://schemas.microsoft.com/office/drawing/2014/main" id="{614FA77A-E3CF-3024-7B64-0272DC760EF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7953821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>
          <a:extLst>
            <a:ext uri="{FF2B5EF4-FFF2-40B4-BE49-F238E27FC236}">
              <a16:creationId xmlns:a16="http://schemas.microsoft.com/office/drawing/2014/main" id="{C4537D56-B3D9-EFBE-A188-F057D483CF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f408cc10d1_0_12:notes">
            <a:extLst>
              <a:ext uri="{FF2B5EF4-FFF2-40B4-BE49-F238E27FC236}">
                <a16:creationId xmlns:a16="http://schemas.microsoft.com/office/drawing/2014/main" id="{872D09E5-3996-30E6-1A6C-13385CDBCED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8" name="Google Shape;108;gf408cc10d1_0_12:notes">
            <a:extLst>
              <a:ext uri="{FF2B5EF4-FFF2-40B4-BE49-F238E27FC236}">
                <a16:creationId xmlns:a16="http://schemas.microsoft.com/office/drawing/2014/main" id="{279DD3A0-7E51-73E3-085B-FA2B16E5978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901869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f408cc10d1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" name="Google Shape;114;gf408cc10d1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0" name="Google Shape;12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>
          <a:extLst>
            <a:ext uri="{FF2B5EF4-FFF2-40B4-BE49-F238E27FC236}">
              <a16:creationId xmlns:a16="http://schemas.microsoft.com/office/drawing/2014/main" id="{4F5B886A-76B5-F76B-A086-ED546F4396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f408cc10d1_0_7:notes">
            <a:extLst>
              <a:ext uri="{FF2B5EF4-FFF2-40B4-BE49-F238E27FC236}">
                <a16:creationId xmlns:a16="http://schemas.microsoft.com/office/drawing/2014/main" id="{C93B607A-934F-E24C-ACB3-F038FECFF49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6" name="Google Shape;96;gf408cc10d1_0_7:notes">
            <a:extLst>
              <a:ext uri="{FF2B5EF4-FFF2-40B4-BE49-F238E27FC236}">
                <a16:creationId xmlns:a16="http://schemas.microsoft.com/office/drawing/2014/main" id="{BA0FC1A1-765D-FAFE-F715-33FA4D1220C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96214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>
          <a:extLst>
            <a:ext uri="{FF2B5EF4-FFF2-40B4-BE49-F238E27FC236}">
              <a16:creationId xmlns:a16="http://schemas.microsoft.com/office/drawing/2014/main" id="{9117EBA0-A6B2-9EA9-F421-B0A9FA9FA2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f408cc10d1_0_2:notes">
            <a:extLst>
              <a:ext uri="{FF2B5EF4-FFF2-40B4-BE49-F238E27FC236}">
                <a16:creationId xmlns:a16="http://schemas.microsoft.com/office/drawing/2014/main" id="{5FB7E0A6-5DE9-345C-E84B-FA48DCA9986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2" name="Google Shape;102;gf408cc10d1_0_2:notes">
            <a:extLst>
              <a:ext uri="{FF2B5EF4-FFF2-40B4-BE49-F238E27FC236}">
                <a16:creationId xmlns:a16="http://schemas.microsoft.com/office/drawing/2014/main" id="{83AF1F0B-8BE1-AD7F-AB94-E03DC354029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280474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f408cc10d1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8" name="Google Shape;108;gf408cc10d1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>
          <a:extLst>
            <a:ext uri="{FF2B5EF4-FFF2-40B4-BE49-F238E27FC236}">
              <a16:creationId xmlns:a16="http://schemas.microsoft.com/office/drawing/2014/main" id="{DF4C46D2-0E0D-3D3E-95DD-8BECABE1CC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f408cc10d1_0_2:notes">
            <a:extLst>
              <a:ext uri="{FF2B5EF4-FFF2-40B4-BE49-F238E27FC236}">
                <a16:creationId xmlns:a16="http://schemas.microsoft.com/office/drawing/2014/main" id="{57C2009B-DACE-B632-F702-037316C2F6C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2" name="Google Shape;102;gf408cc10d1_0_2:notes">
            <a:extLst>
              <a:ext uri="{FF2B5EF4-FFF2-40B4-BE49-F238E27FC236}">
                <a16:creationId xmlns:a16="http://schemas.microsoft.com/office/drawing/2014/main" id="{04A4D984-2ADB-2593-6DD9-B8A88DFEC9B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61057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>
          <a:extLst>
            <a:ext uri="{FF2B5EF4-FFF2-40B4-BE49-F238E27FC236}">
              <a16:creationId xmlns:a16="http://schemas.microsoft.com/office/drawing/2014/main" id="{37FC7079-3560-15B5-934F-08A97529C5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f408cc10d1_0_12:notes">
            <a:extLst>
              <a:ext uri="{FF2B5EF4-FFF2-40B4-BE49-F238E27FC236}">
                <a16:creationId xmlns:a16="http://schemas.microsoft.com/office/drawing/2014/main" id="{9C8547BB-FE7B-D0C1-3146-39A09FE5891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8" name="Google Shape;108;gf408cc10d1_0_12:notes">
            <a:extLst>
              <a:ext uri="{FF2B5EF4-FFF2-40B4-BE49-F238E27FC236}">
                <a16:creationId xmlns:a16="http://schemas.microsoft.com/office/drawing/2014/main" id="{66483698-B39F-AB2C-03A2-5EFD1E01311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49051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>
          <a:extLst>
            <a:ext uri="{FF2B5EF4-FFF2-40B4-BE49-F238E27FC236}">
              <a16:creationId xmlns:a16="http://schemas.microsoft.com/office/drawing/2014/main" id="{A11FD58F-EF55-449A-D727-EBB973E73B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f408cc10d1_0_12:notes">
            <a:extLst>
              <a:ext uri="{FF2B5EF4-FFF2-40B4-BE49-F238E27FC236}">
                <a16:creationId xmlns:a16="http://schemas.microsoft.com/office/drawing/2014/main" id="{1BBAC017-BD12-BB0E-2279-76F7B48E77A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8" name="Google Shape;108;gf408cc10d1_0_12:notes">
            <a:extLst>
              <a:ext uri="{FF2B5EF4-FFF2-40B4-BE49-F238E27FC236}">
                <a16:creationId xmlns:a16="http://schemas.microsoft.com/office/drawing/2014/main" id="{EC1BA198-3AF0-99E4-F122-23BFA52ED3A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14365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p7" descr="Chart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7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7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5" name="Google Shape;15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6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73" name="Google Shape;73;p16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4" name="Google Shape;74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7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0" name="Google Shape;80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6" name="Google Shape;86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8" descr="Waterfall chart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" name="Google Shape;22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Blank" type="blank">
  <p:cSld name="BLANK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9" name="Google Shape;29;p9" descr="Chart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10" descr="Chart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10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10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11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2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12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7" name="Google Shape;47;p12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" name="Google Shape;48;p12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9" name="Google Shape;49;p12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4" descr="A picture containing chart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5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"/>
          <p:cNvSpPr txBox="1">
            <a:spLocks noGrp="1"/>
          </p:cNvSpPr>
          <p:nvPr>
            <p:ph type="ctrTitle"/>
          </p:nvPr>
        </p:nvSpPr>
        <p:spPr>
          <a:xfrm>
            <a:off x="490425" y="3005500"/>
            <a:ext cx="9836700" cy="19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74"/>
              <a:buFont typeface="Calibri"/>
              <a:buNone/>
            </a:pPr>
            <a:r>
              <a:rPr lang="en-US" sz="3865" dirty="0">
                <a:latin typeface="Be Vietnam"/>
                <a:ea typeface="Be Vietnam"/>
                <a:cs typeface="Be Vietnam"/>
                <a:sym typeface="Be Vietnam"/>
              </a:rPr>
              <a:t>UMKM Di </a:t>
            </a:r>
            <a:r>
              <a:rPr lang="en-US" sz="3865" dirty="0" err="1">
                <a:latin typeface="Be Vietnam"/>
                <a:ea typeface="Be Vietnam"/>
                <a:cs typeface="Be Vietnam"/>
                <a:sym typeface="Be Vietnam"/>
              </a:rPr>
              <a:t>Jawa</a:t>
            </a:r>
            <a:r>
              <a:rPr lang="en-US" sz="3865" dirty="0">
                <a:latin typeface="Be Vietnam"/>
                <a:ea typeface="Be Vietnam"/>
                <a:cs typeface="Be Vietnam"/>
                <a:sym typeface="Be Vietnam"/>
              </a:rPr>
              <a:t> Timur</a:t>
            </a:r>
            <a:endParaRPr sz="3865" dirty="0">
              <a:latin typeface="Be Vietnam"/>
              <a:ea typeface="Be Vietnam"/>
              <a:cs typeface="Be Vietnam"/>
              <a:sym typeface="Be Vietnam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74"/>
              <a:buFont typeface="Calibri"/>
              <a:buNone/>
            </a:pPr>
            <a:endParaRPr sz="3265" dirty="0">
              <a:latin typeface="Be Vietnam"/>
              <a:ea typeface="Be Vietnam"/>
              <a:cs typeface="Be Vietnam"/>
              <a:sym typeface="Be Vietnam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74"/>
              <a:buFont typeface="Calibri"/>
              <a:buNone/>
            </a:pPr>
            <a:r>
              <a:rPr lang="en-US" sz="2500" dirty="0">
                <a:latin typeface="Be Vietnam"/>
                <a:ea typeface="Be Vietnam"/>
                <a:cs typeface="Be Vietnam"/>
                <a:sym typeface="Be Vietnam"/>
              </a:rPr>
              <a:t>Maulana Yusuf Ikhsan </a:t>
            </a:r>
            <a:r>
              <a:rPr lang="en-US" sz="2500" dirty="0" err="1">
                <a:latin typeface="Be Vietnam"/>
                <a:ea typeface="Be Vietnam"/>
                <a:cs typeface="Be Vietnam"/>
                <a:sym typeface="Be Vietnam"/>
              </a:rPr>
              <a:t>Robbani</a:t>
            </a:r>
            <a:endParaRPr sz="2500" dirty="0">
              <a:latin typeface="Be Vietnam"/>
              <a:ea typeface="Be Vietnam"/>
              <a:cs typeface="Be Vietnam"/>
              <a:sym typeface="Be Vietnam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74"/>
              <a:buFont typeface="Calibri"/>
              <a:buNone/>
            </a:pPr>
            <a:r>
              <a:rPr lang="en-US" sz="2500" dirty="0">
                <a:latin typeface="Be Vietnam"/>
                <a:ea typeface="Be Vietnam"/>
                <a:cs typeface="Be Vietnam"/>
                <a:sym typeface="Be Vietnam"/>
              </a:rPr>
              <a:t>maulanayusufikhsanrobbani@gmail.com</a:t>
            </a:r>
            <a:endParaRPr sz="2500" dirty="0">
              <a:latin typeface="Be Vietnam"/>
              <a:ea typeface="Be Vietnam"/>
              <a:cs typeface="Be Vietnam"/>
              <a:sym typeface="Be Vietnam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>
          <a:extLst>
            <a:ext uri="{FF2B5EF4-FFF2-40B4-BE49-F238E27FC236}">
              <a16:creationId xmlns:a16="http://schemas.microsoft.com/office/drawing/2014/main" id="{8EF8EA39-5A27-0D5B-2C37-6879218F5F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f408cc10d1_0_12">
            <a:extLst>
              <a:ext uri="{FF2B5EF4-FFF2-40B4-BE49-F238E27FC236}">
                <a16:creationId xmlns:a16="http://schemas.microsoft.com/office/drawing/2014/main" id="{2FE76C5E-1EFC-2ABE-708A-AD9DE0BFC5D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746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3500">
                <a:latin typeface="Be Vietnam"/>
                <a:ea typeface="Be Vietnam"/>
                <a:cs typeface="Be Vietnam"/>
                <a:sym typeface="Be Vietnam"/>
              </a:rPr>
              <a:t>Step 3 - Data Exploration &amp; Data Visualisation</a:t>
            </a:r>
            <a:endParaRPr sz="3500">
              <a:latin typeface="Be Vietnam"/>
              <a:ea typeface="Be Vietnam"/>
              <a:cs typeface="Be Vietnam"/>
              <a:sym typeface="Be Vietnam"/>
            </a:endParaRPr>
          </a:p>
        </p:txBody>
      </p:sp>
      <p:sp>
        <p:nvSpPr>
          <p:cNvPr id="111" name="Google Shape;111;gf408cc10d1_0_12">
            <a:extLst>
              <a:ext uri="{FF2B5EF4-FFF2-40B4-BE49-F238E27FC236}">
                <a16:creationId xmlns:a16="http://schemas.microsoft.com/office/drawing/2014/main" id="{E0D4FAE9-24F8-4724-C9EE-B2DE11C8ACC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128591" y="1995922"/>
            <a:ext cx="3225209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1400" dirty="0">
                <a:latin typeface="Be Vietnam"/>
                <a:ea typeface="Be Vietnam"/>
                <a:cs typeface="Be Vietnam"/>
                <a:sym typeface="Be Vietnam"/>
              </a:rPr>
              <a:t>Kita </a:t>
            </a:r>
            <a:r>
              <a:rPr lang="en-US" sz="1400" dirty="0" err="1">
                <a:latin typeface="Be Vietnam"/>
                <a:ea typeface="Be Vietnam"/>
                <a:cs typeface="Be Vietnam"/>
                <a:sym typeface="Be Vietnam"/>
              </a:rPr>
              <a:t>lakukan</a:t>
            </a:r>
            <a:r>
              <a:rPr lang="en-US" sz="1400" dirty="0"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US" sz="1400" dirty="0" err="1">
                <a:latin typeface="Be Vietnam"/>
                <a:ea typeface="Be Vietnam"/>
                <a:cs typeface="Be Vietnam"/>
                <a:sym typeface="Be Vietnam"/>
              </a:rPr>
              <a:t>pendefinisian</a:t>
            </a:r>
            <a:r>
              <a:rPr lang="en-US" sz="1400" dirty="0"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US" sz="1400" dirty="0" err="1">
                <a:latin typeface="Be Vietnam"/>
                <a:ea typeface="Be Vietnam"/>
                <a:cs typeface="Be Vietnam"/>
                <a:sym typeface="Be Vietnam"/>
              </a:rPr>
              <a:t>kolom</a:t>
            </a:r>
            <a:r>
              <a:rPr lang="en-US" sz="1400" dirty="0"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US" sz="1400" dirty="0" err="1">
                <a:latin typeface="Be Vietnam"/>
                <a:ea typeface="Be Vietnam"/>
                <a:cs typeface="Be Vietnam"/>
                <a:sym typeface="Be Vietnam"/>
              </a:rPr>
              <a:t>kategorik</a:t>
            </a:r>
            <a:r>
              <a:rPr lang="en-US" sz="1400" dirty="0">
                <a:latin typeface="Be Vietnam"/>
                <a:ea typeface="Be Vietnam"/>
                <a:cs typeface="Be Vietnam"/>
                <a:sym typeface="Be Vietnam"/>
              </a:rPr>
              <a:t> yang </a:t>
            </a:r>
            <a:r>
              <a:rPr lang="en-US" sz="1400" dirty="0" err="1">
                <a:latin typeface="Be Vietnam"/>
                <a:ea typeface="Be Vietnam"/>
                <a:cs typeface="Be Vietnam"/>
                <a:sym typeface="Be Vietnam"/>
              </a:rPr>
              <a:t>berisi</a:t>
            </a:r>
            <a:r>
              <a:rPr lang="en-US" sz="1400" dirty="0">
                <a:latin typeface="Be Vietnam"/>
                <a:ea typeface="Be Vietnam"/>
                <a:cs typeface="Be Vietnam"/>
                <a:sym typeface="Be Vietnam"/>
              </a:rPr>
              <a:t> data non-</a:t>
            </a:r>
            <a:r>
              <a:rPr lang="en-US" sz="1400" dirty="0" err="1">
                <a:latin typeface="Be Vietnam"/>
                <a:ea typeface="Be Vietnam"/>
                <a:cs typeface="Be Vietnam"/>
                <a:sym typeface="Be Vietnam"/>
              </a:rPr>
              <a:t>numerik</a:t>
            </a:r>
            <a:r>
              <a:rPr lang="en-US" sz="1400" dirty="0"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US" sz="1400" dirty="0" err="1">
                <a:latin typeface="Be Vietnam"/>
                <a:ea typeface="Be Vietnam"/>
                <a:cs typeface="Be Vietnam"/>
                <a:sym typeface="Be Vietnam"/>
              </a:rPr>
              <a:t>serta</a:t>
            </a:r>
            <a:r>
              <a:rPr lang="en-US" sz="1400" dirty="0"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US" sz="1400" dirty="0" err="1">
                <a:latin typeface="Be Vietnam"/>
                <a:ea typeface="Be Vietnam"/>
                <a:cs typeface="Be Vietnam"/>
                <a:sym typeface="Be Vietnam"/>
              </a:rPr>
              <a:t>kolom</a:t>
            </a:r>
            <a:r>
              <a:rPr lang="en-US" sz="1400" dirty="0"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US" sz="1400" dirty="0" err="1">
                <a:latin typeface="Be Vietnam"/>
                <a:ea typeface="Be Vietnam"/>
                <a:cs typeface="Be Vietnam"/>
                <a:sym typeface="Be Vietnam"/>
              </a:rPr>
              <a:t>kategorik</a:t>
            </a:r>
            <a:r>
              <a:rPr lang="en-US" sz="1400" dirty="0">
                <a:latin typeface="Be Vietnam"/>
                <a:ea typeface="Be Vietnam"/>
                <a:cs typeface="Be Vietnam"/>
                <a:sym typeface="Be Vietnam"/>
              </a:rPr>
              <a:t> yang </a:t>
            </a:r>
            <a:r>
              <a:rPr lang="en-US" sz="1400" dirty="0" err="1">
                <a:latin typeface="Be Vietnam"/>
                <a:ea typeface="Be Vietnam"/>
                <a:cs typeface="Be Vietnam"/>
                <a:sym typeface="Be Vietnam"/>
              </a:rPr>
              <a:t>berisi</a:t>
            </a:r>
            <a:r>
              <a:rPr lang="en-US" sz="1400" dirty="0"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US" sz="1400" dirty="0" err="1">
                <a:latin typeface="Be Vietnam"/>
                <a:ea typeface="Be Vietnam"/>
                <a:cs typeface="Be Vietnam"/>
                <a:sym typeface="Be Vietnam"/>
              </a:rPr>
              <a:t>angka-angka</a:t>
            </a:r>
            <a:endParaRPr sz="1400" dirty="0">
              <a:latin typeface="Be Vietnam"/>
              <a:ea typeface="Be Vietnam"/>
              <a:cs typeface="Be Vietnam"/>
              <a:sym typeface="Be Vietnam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784DE7A-FC19-FD2C-0A60-1E55D21972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576" y="1995922"/>
            <a:ext cx="7241261" cy="4115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6861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>
          <a:extLst>
            <a:ext uri="{FF2B5EF4-FFF2-40B4-BE49-F238E27FC236}">
              <a16:creationId xmlns:a16="http://schemas.microsoft.com/office/drawing/2014/main" id="{09C3E965-A12D-DA50-D1C8-833CAAD979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f408cc10d1_0_12">
            <a:extLst>
              <a:ext uri="{FF2B5EF4-FFF2-40B4-BE49-F238E27FC236}">
                <a16:creationId xmlns:a16="http://schemas.microsoft.com/office/drawing/2014/main" id="{6709AACC-2907-92DE-9E1A-5F46084E915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746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3500" dirty="0">
                <a:latin typeface="Be Vietnam"/>
                <a:ea typeface="Be Vietnam"/>
                <a:cs typeface="Be Vietnam"/>
                <a:sym typeface="Be Vietnam"/>
              </a:rPr>
              <a:t>Step 3 - Data Exploration </a:t>
            </a:r>
            <a:br>
              <a:rPr lang="en-US" sz="3500" dirty="0">
                <a:latin typeface="Be Vietnam"/>
                <a:ea typeface="Be Vietnam"/>
                <a:cs typeface="Be Vietnam"/>
                <a:sym typeface="Be Vietnam"/>
              </a:rPr>
            </a:br>
            <a:r>
              <a:rPr lang="en-US" sz="3500" dirty="0">
                <a:latin typeface="Be Vietnam"/>
                <a:ea typeface="Be Vietnam"/>
                <a:cs typeface="Be Vietnam"/>
                <a:sym typeface="Be Vietnam"/>
              </a:rPr>
              <a:t>&amp; Data </a:t>
            </a:r>
            <a:r>
              <a:rPr lang="en-US" sz="3500" dirty="0" err="1">
                <a:latin typeface="Be Vietnam"/>
                <a:ea typeface="Be Vietnam"/>
                <a:cs typeface="Be Vietnam"/>
                <a:sym typeface="Be Vietnam"/>
              </a:rPr>
              <a:t>Visualisation</a:t>
            </a:r>
            <a:endParaRPr sz="3500" dirty="0">
              <a:latin typeface="Be Vietnam"/>
              <a:ea typeface="Be Vietnam"/>
              <a:cs typeface="Be Vietnam"/>
              <a:sym typeface="Be Vietnam"/>
            </a:endParaRPr>
          </a:p>
        </p:txBody>
      </p:sp>
      <p:sp>
        <p:nvSpPr>
          <p:cNvPr id="111" name="Google Shape;111;gf408cc10d1_0_12">
            <a:extLst>
              <a:ext uri="{FF2B5EF4-FFF2-40B4-BE49-F238E27FC236}">
                <a16:creationId xmlns:a16="http://schemas.microsoft.com/office/drawing/2014/main" id="{B390412E-D8E0-DD8B-3AB0-DC920DB5533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0" y="4178595"/>
            <a:ext cx="5137298" cy="23792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62500" lnSpcReduction="2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dirty="0">
                <a:latin typeface="Be Vietnam"/>
                <a:ea typeface="Be Vietnam"/>
                <a:cs typeface="Be Vietnam"/>
                <a:sym typeface="Be Vietnam"/>
              </a:rPr>
              <a:t>Kita </a:t>
            </a:r>
            <a:r>
              <a:rPr lang="en-US" dirty="0" err="1">
                <a:latin typeface="Be Vietnam"/>
                <a:ea typeface="Be Vietnam"/>
                <a:cs typeface="Be Vietnam"/>
                <a:sym typeface="Be Vietnam"/>
              </a:rPr>
              <a:t>telusuri</a:t>
            </a:r>
            <a:r>
              <a:rPr lang="en-US" dirty="0"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US" dirty="0" err="1">
                <a:latin typeface="Be Vietnam"/>
                <a:ea typeface="Be Vietnam"/>
                <a:cs typeface="Be Vietnam"/>
                <a:sym typeface="Be Vietnam"/>
              </a:rPr>
              <a:t>distribusi</a:t>
            </a:r>
            <a:r>
              <a:rPr lang="en-US" dirty="0">
                <a:latin typeface="Be Vietnam"/>
                <a:ea typeface="Be Vietnam"/>
                <a:cs typeface="Be Vietnam"/>
                <a:sym typeface="Be Vietnam"/>
              </a:rPr>
              <a:t> data </a:t>
            </a:r>
            <a:r>
              <a:rPr lang="en-US" dirty="0" err="1">
                <a:latin typeface="Be Vietnam"/>
                <a:ea typeface="Be Vietnam"/>
                <a:cs typeface="Be Vietnam"/>
                <a:sym typeface="Be Vietnam"/>
              </a:rPr>
              <a:t>numerik</a:t>
            </a:r>
            <a:r>
              <a:rPr lang="en-US" dirty="0">
                <a:latin typeface="Be Vietnam"/>
                <a:ea typeface="Be Vietnam"/>
                <a:cs typeface="Be Vietnam"/>
                <a:sym typeface="Be Vietnam"/>
              </a:rPr>
              <a:t>.</a:t>
            </a: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ID" dirty="0">
                <a:latin typeface="Be Vietnam"/>
                <a:ea typeface="Be Vietnam"/>
                <a:cs typeface="Be Vietnam"/>
                <a:sym typeface="Be Vietnam"/>
              </a:rPr>
              <a:t>1. </a:t>
            </a:r>
            <a:r>
              <a:rPr lang="en-ID" dirty="0" err="1">
                <a:latin typeface="Be Vietnam"/>
                <a:ea typeface="Be Vietnam"/>
                <a:cs typeface="Be Vietnam"/>
                <a:sym typeface="Be Vietnam"/>
              </a:rPr>
              <a:t>Terlihat</a:t>
            </a:r>
            <a:r>
              <a:rPr lang="en-ID" dirty="0"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ID" dirty="0" err="1">
                <a:latin typeface="Be Vietnam"/>
                <a:ea typeface="Be Vietnam"/>
                <a:cs typeface="Be Vietnam"/>
                <a:sym typeface="Be Vietnam"/>
              </a:rPr>
              <a:t>bahwa</a:t>
            </a:r>
            <a:r>
              <a:rPr lang="en-ID" dirty="0"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ID" dirty="0" err="1">
                <a:latin typeface="Be Vietnam"/>
                <a:ea typeface="Be Vietnam"/>
                <a:cs typeface="Be Vietnam"/>
                <a:sym typeface="Be Vietnam"/>
              </a:rPr>
              <a:t>banyak</a:t>
            </a:r>
            <a:r>
              <a:rPr lang="en-ID" dirty="0"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ID" dirty="0" err="1">
                <a:latin typeface="Be Vietnam"/>
                <a:ea typeface="Be Vietnam"/>
                <a:cs typeface="Be Vietnam"/>
                <a:sym typeface="Be Vietnam"/>
              </a:rPr>
              <a:t>kolom</a:t>
            </a:r>
            <a:r>
              <a:rPr lang="en-ID" dirty="0">
                <a:latin typeface="Be Vietnam"/>
                <a:ea typeface="Be Vietnam"/>
                <a:cs typeface="Be Vietnam"/>
                <a:sym typeface="Be Vietnam"/>
              </a:rPr>
              <a:t> yang </a:t>
            </a:r>
            <a:r>
              <a:rPr lang="en-ID" dirty="0" err="1">
                <a:latin typeface="Be Vietnam"/>
                <a:ea typeface="Be Vietnam"/>
                <a:cs typeface="Be Vietnam"/>
                <a:sym typeface="Be Vietnam"/>
              </a:rPr>
              <a:t>memiliki</a:t>
            </a:r>
            <a:r>
              <a:rPr lang="en-ID" dirty="0">
                <a:latin typeface="Be Vietnam"/>
                <a:ea typeface="Be Vietnam"/>
                <a:cs typeface="Be Vietnam"/>
                <a:sym typeface="Be Vietnam"/>
              </a:rPr>
              <a:t> data tail (data yang </a:t>
            </a:r>
            <a:r>
              <a:rPr lang="en-ID" dirty="0" err="1">
                <a:latin typeface="Be Vietnam"/>
                <a:ea typeface="Be Vietnam"/>
                <a:cs typeface="Be Vietnam"/>
                <a:sym typeface="Be Vietnam"/>
              </a:rPr>
              <a:t>ekstrim</a:t>
            </a:r>
            <a:r>
              <a:rPr lang="en-ID" dirty="0">
                <a:latin typeface="Be Vietnam"/>
                <a:ea typeface="Be Vietnam"/>
                <a:cs typeface="Be Vietnam"/>
                <a:sym typeface="Be Vietnam"/>
              </a:rPr>
              <a:t>).</a:t>
            </a: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ID" dirty="0">
                <a:latin typeface="Be Vietnam"/>
                <a:ea typeface="Be Vietnam"/>
                <a:cs typeface="Be Vietnam"/>
                <a:sym typeface="Be Vietnam"/>
              </a:rPr>
              <a:t>2. </a:t>
            </a:r>
            <a:r>
              <a:rPr lang="en-ID" dirty="0" err="1">
                <a:latin typeface="Be Vietnam"/>
                <a:ea typeface="Be Vietnam"/>
                <a:cs typeface="Be Vietnam"/>
                <a:sym typeface="Be Vietnam"/>
              </a:rPr>
              <a:t>Contoh</a:t>
            </a:r>
            <a:r>
              <a:rPr lang="en-ID" dirty="0"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ID" dirty="0" err="1">
                <a:latin typeface="Be Vietnam"/>
                <a:ea typeface="Be Vietnam"/>
                <a:cs typeface="Be Vietnam"/>
                <a:sym typeface="Be Vietnam"/>
              </a:rPr>
              <a:t>seperti</a:t>
            </a:r>
            <a:r>
              <a:rPr lang="en-ID" dirty="0"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ID" dirty="0" err="1">
                <a:latin typeface="Be Vietnam"/>
                <a:ea typeface="Be Vietnam"/>
                <a:cs typeface="Be Vietnam"/>
                <a:sym typeface="Be Vietnam"/>
              </a:rPr>
              <a:t>jumlah</a:t>
            </a:r>
            <a:r>
              <a:rPr lang="en-ID" dirty="0"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ID" dirty="0" err="1">
                <a:latin typeface="Be Vietnam"/>
                <a:ea typeface="Be Vietnam"/>
                <a:cs typeface="Be Vietnam"/>
                <a:sym typeface="Be Vietnam"/>
              </a:rPr>
              <a:t>tenaga</a:t>
            </a:r>
            <a:r>
              <a:rPr lang="en-ID" dirty="0"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ID" dirty="0" err="1">
                <a:latin typeface="Be Vietnam"/>
                <a:ea typeface="Be Vietnam"/>
                <a:cs typeface="Be Vietnam"/>
                <a:sym typeface="Be Vietnam"/>
              </a:rPr>
              <a:t>kerja</a:t>
            </a:r>
            <a:r>
              <a:rPr lang="en-ID" dirty="0">
                <a:latin typeface="Be Vietnam"/>
                <a:ea typeface="Be Vietnam"/>
                <a:cs typeface="Be Vietnam"/>
                <a:sym typeface="Be Vietnam"/>
              </a:rPr>
              <a:t> yang </a:t>
            </a:r>
            <a:r>
              <a:rPr lang="en-ID" dirty="0" err="1">
                <a:latin typeface="Be Vietnam"/>
                <a:ea typeface="Be Vietnam"/>
                <a:cs typeface="Be Vietnam"/>
                <a:sym typeface="Be Vietnam"/>
              </a:rPr>
              <a:t>tembus</a:t>
            </a:r>
            <a:r>
              <a:rPr lang="en-ID" dirty="0"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ID" dirty="0" err="1">
                <a:latin typeface="Be Vietnam"/>
                <a:ea typeface="Be Vietnam"/>
                <a:cs typeface="Be Vietnam"/>
                <a:sym typeface="Be Vietnam"/>
              </a:rPr>
              <a:t>sejumlah</a:t>
            </a:r>
            <a:r>
              <a:rPr lang="en-ID" dirty="0"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ID" dirty="0" err="1">
                <a:latin typeface="Be Vietnam"/>
                <a:ea typeface="Be Vietnam"/>
                <a:cs typeface="Be Vietnam"/>
                <a:sym typeface="Be Vietnam"/>
              </a:rPr>
              <a:t>lebih</a:t>
            </a:r>
            <a:r>
              <a:rPr lang="en-ID" dirty="0"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ID" dirty="0" err="1">
                <a:latin typeface="Be Vietnam"/>
                <a:ea typeface="Be Vietnam"/>
                <a:cs typeface="Be Vietnam"/>
                <a:sym typeface="Be Vietnam"/>
              </a:rPr>
              <a:t>dari</a:t>
            </a:r>
            <a:r>
              <a:rPr lang="en-ID" dirty="0">
                <a:latin typeface="Be Vietnam"/>
                <a:ea typeface="Be Vietnam"/>
                <a:cs typeface="Be Vietnam"/>
                <a:sym typeface="Be Vietnam"/>
              </a:rPr>
              <a:t> 400 orang. </a:t>
            </a:r>
            <a:r>
              <a:rPr lang="en-ID" dirty="0" err="1">
                <a:latin typeface="Be Vietnam"/>
                <a:ea typeface="Be Vietnam"/>
                <a:cs typeface="Be Vietnam"/>
                <a:sym typeface="Be Vietnam"/>
              </a:rPr>
              <a:t>Contoh</a:t>
            </a:r>
            <a:r>
              <a:rPr lang="en-ID" dirty="0">
                <a:latin typeface="Be Vietnam"/>
                <a:ea typeface="Be Vietnam"/>
                <a:cs typeface="Be Vietnam"/>
                <a:sym typeface="Be Vietnam"/>
              </a:rPr>
              <a:t> lain </a:t>
            </a:r>
            <a:r>
              <a:rPr lang="en-ID" dirty="0" err="1">
                <a:latin typeface="Be Vietnam"/>
                <a:ea typeface="Be Vietnam"/>
                <a:cs typeface="Be Vietnam"/>
                <a:sym typeface="Be Vietnam"/>
              </a:rPr>
              <a:t>adalah</a:t>
            </a:r>
            <a:r>
              <a:rPr lang="en-ID" dirty="0"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ID" dirty="0" err="1">
                <a:latin typeface="Be Vietnam"/>
                <a:ea typeface="Be Vietnam"/>
                <a:cs typeface="Be Vietnam"/>
                <a:sym typeface="Be Vietnam"/>
              </a:rPr>
              <a:t>tahun</a:t>
            </a:r>
            <a:r>
              <a:rPr lang="en-ID" dirty="0"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ID" dirty="0" err="1">
                <a:latin typeface="Be Vietnam"/>
                <a:ea typeface="Be Vietnam"/>
                <a:cs typeface="Be Vietnam"/>
                <a:sym typeface="Be Vietnam"/>
              </a:rPr>
              <a:t>mulai</a:t>
            </a:r>
            <a:r>
              <a:rPr lang="en-ID" dirty="0"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ID" dirty="0" err="1">
                <a:latin typeface="Be Vietnam"/>
                <a:ea typeface="Be Vietnam"/>
                <a:cs typeface="Be Vietnam"/>
                <a:sym typeface="Be Vietnam"/>
              </a:rPr>
              <a:t>usaha</a:t>
            </a:r>
            <a:r>
              <a:rPr lang="en-ID" dirty="0">
                <a:latin typeface="Be Vietnam"/>
                <a:ea typeface="Be Vietnam"/>
                <a:cs typeface="Be Vietnam"/>
                <a:sym typeface="Be Vietnam"/>
              </a:rPr>
              <a:t> yang </a:t>
            </a:r>
            <a:r>
              <a:rPr lang="en-ID" dirty="0" err="1">
                <a:latin typeface="Be Vietnam"/>
                <a:ea typeface="Be Vietnam"/>
                <a:cs typeface="Be Vietnam"/>
                <a:sym typeface="Be Vietnam"/>
              </a:rPr>
              <a:t>lebih</a:t>
            </a:r>
            <a:r>
              <a:rPr lang="en-ID" dirty="0"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ID" dirty="0" err="1">
                <a:latin typeface="Be Vietnam"/>
                <a:ea typeface="Be Vietnam"/>
                <a:cs typeface="Be Vietnam"/>
                <a:sym typeface="Be Vietnam"/>
              </a:rPr>
              <a:t>dari</a:t>
            </a:r>
            <a:r>
              <a:rPr lang="en-ID" dirty="0"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ID" dirty="0" err="1">
                <a:latin typeface="Be Vietnam"/>
                <a:ea typeface="Be Vietnam"/>
                <a:cs typeface="Be Vietnam"/>
                <a:sym typeface="Be Vietnam"/>
              </a:rPr>
              <a:t>tahun</a:t>
            </a:r>
            <a:r>
              <a:rPr lang="en-ID" dirty="0">
                <a:latin typeface="Be Vietnam"/>
                <a:ea typeface="Be Vietnam"/>
                <a:cs typeface="Be Vietnam"/>
                <a:sym typeface="Be Vietnam"/>
              </a:rPr>
              <a:t> 2019</a:t>
            </a: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ID" dirty="0">
                <a:latin typeface="Be Vietnam"/>
                <a:ea typeface="Be Vietnam"/>
                <a:cs typeface="Be Vietnam"/>
                <a:sym typeface="Be Vietnam"/>
              </a:rPr>
              <a:t>3. Jika data yang </a:t>
            </a:r>
            <a:r>
              <a:rPr lang="en-ID" dirty="0" err="1">
                <a:latin typeface="Be Vietnam"/>
                <a:ea typeface="Be Vietnam"/>
                <a:cs typeface="Be Vietnam"/>
                <a:sym typeface="Be Vietnam"/>
              </a:rPr>
              <a:t>ekstrim</a:t>
            </a:r>
            <a:r>
              <a:rPr lang="en-ID" dirty="0"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ID" dirty="0" err="1">
                <a:latin typeface="Be Vietnam"/>
                <a:ea typeface="Be Vietnam"/>
                <a:cs typeface="Be Vietnam"/>
                <a:sym typeface="Be Vietnam"/>
              </a:rPr>
              <a:t>dihapus</a:t>
            </a:r>
            <a:r>
              <a:rPr lang="en-ID" dirty="0"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ID" dirty="0" err="1">
                <a:latin typeface="Be Vietnam"/>
                <a:ea typeface="Be Vietnam"/>
                <a:cs typeface="Be Vietnam"/>
                <a:sym typeface="Be Vietnam"/>
              </a:rPr>
              <a:t>maka</a:t>
            </a:r>
            <a:r>
              <a:rPr lang="en-ID" dirty="0"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ID" dirty="0" err="1">
                <a:latin typeface="Be Vietnam"/>
                <a:ea typeface="Be Vietnam"/>
                <a:cs typeface="Be Vietnam"/>
                <a:sym typeface="Be Vietnam"/>
              </a:rPr>
              <a:t>distribusi</a:t>
            </a:r>
            <a:r>
              <a:rPr lang="en-ID" dirty="0"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ID" dirty="0" err="1">
                <a:latin typeface="Be Vietnam"/>
                <a:ea typeface="Be Vietnam"/>
                <a:cs typeface="Be Vietnam"/>
                <a:sym typeface="Be Vietnam"/>
              </a:rPr>
              <a:t>seluruh</a:t>
            </a:r>
            <a:r>
              <a:rPr lang="en-ID" dirty="0"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ID" dirty="0" err="1">
                <a:latin typeface="Be Vietnam"/>
                <a:ea typeface="Be Vietnam"/>
                <a:cs typeface="Be Vietnam"/>
                <a:sym typeface="Be Vietnam"/>
              </a:rPr>
              <a:t>kolom</a:t>
            </a:r>
            <a:r>
              <a:rPr lang="en-ID" dirty="0"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ID" dirty="0" err="1">
                <a:latin typeface="Be Vietnam"/>
                <a:ea typeface="Be Vietnam"/>
                <a:cs typeface="Be Vietnam"/>
                <a:sym typeface="Be Vietnam"/>
              </a:rPr>
              <a:t>mendekati</a:t>
            </a:r>
            <a:r>
              <a:rPr lang="en-ID" dirty="0"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ID" dirty="0" err="1">
                <a:latin typeface="Be Vietnam"/>
                <a:ea typeface="Be Vietnam"/>
                <a:cs typeface="Be Vietnam"/>
                <a:sym typeface="Be Vietnam"/>
              </a:rPr>
              <a:t>distribusi</a:t>
            </a:r>
            <a:r>
              <a:rPr lang="en-ID" dirty="0">
                <a:latin typeface="Be Vietnam"/>
                <a:ea typeface="Be Vietnam"/>
                <a:cs typeface="Be Vietnam"/>
                <a:sym typeface="Be Vietnam"/>
              </a:rPr>
              <a:t> normal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BDE0217-A58B-FC85-C0C6-209C2B8344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144128"/>
            <a:ext cx="4595846" cy="1962164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746E11EB-40D6-0FA3-7D2F-3C60A683B3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5247" y="372140"/>
            <a:ext cx="5906386" cy="5906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69885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>
          <a:extLst>
            <a:ext uri="{FF2B5EF4-FFF2-40B4-BE49-F238E27FC236}">
              <a16:creationId xmlns:a16="http://schemas.microsoft.com/office/drawing/2014/main" id="{9F19EC55-186A-4B65-DE2B-5F1702FD76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f408cc10d1_0_12">
            <a:extLst>
              <a:ext uri="{FF2B5EF4-FFF2-40B4-BE49-F238E27FC236}">
                <a16:creationId xmlns:a16="http://schemas.microsoft.com/office/drawing/2014/main" id="{5EF357E4-D169-5EB5-828D-285F11BF89D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746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3500">
                <a:latin typeface="Be Vietnam"/>
                <a:ea typeface="Be Vietnam"/>
                <a:cs typeface="Be Vietnam"/>
                <a:sym typeface="Be Vietnam"/>
              </a:rPr>
              <a:t>Step 3 - Data Exploration &amp; Data Visualisation</a:t>
            </a:r>
            <a:endParaRPr sz="3500">
              <a:latin typeface="Be Vietnam"/>
              <a:ea typeface="Be Vietnam"/>
              <a:cs typeface="Be Vietnam"/>
              <a:sym typeface="Be Vietnam"/>
            </a:endParaRPr>
          </a:p>
        </p:txBody>
      </p:sp>
      <p:sp>
        <p:nvSpPr>
          <p:cNvPr id="111" name="Google Shape;111;gf408cc10d1_0_12">
            <a:extLst>
              <a:ext uri="{FF2B5EF4-FFF2-40B4-BE49-F238E27FC236}">
                <a16:creationId xmlns:a16="http://schemas.microsoft.com/office/drawing/2014/main" id="{E6255CD6-770A-1D82-5BC2-774C915C8FF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0" y="3833037"/>
            <a:ext cx="3761141" cy="20148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62500" lnSpcReduction="2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ID" dirty="0" err="1">
                <a:latin typeface="Be Vietnam"/>
                <a:ea typeface="Be Vietnam"/>
                <a:cs typeface="Be Vietnam"/>
                <a:sym typeface="Be Vietnam"/>
              </a:rPr>
              <a:t>Dilakukan</a:t>
            </a:r>
            <a:r>
              <a:rPr lang="en-ID" dirty="0"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ID" dirty="0" err="1">
                <a:latin typeface="Be Vietnam"/>
                <a:ea typeface="Be Vietnam"/>
                <a:cs typeface="Be Vietnam"/>
                <a:sym typeface="Be Vietnam"/>
              </a:rPr>
              <a:t>visualisasi</a:t>
            </a:r>
            <a:r>
              <a:rPr lang="en-ID" dirty="0">
                <a:latin typeface="Be Vietnam"/>
                <a:ea typeface="Be Vietnam"/>
                <a:cs typeface="Be Vietnam"/>
                <a:sym typeface="Be Vietnam"/>
              </a:rPr>
              <a:t> boxplot </a:t>
            </a:r>
            <a:r>
              <a:rPr lang="en-ID" dirty="0" err="1">
                <a:latin typeface="Be Vietnam"/>
                <a:ea typeface="Be Vietnam"/>
                <a:cs typeface="Be Vietnam"/>
                <a:sym typeface="Be Vietnam"/>
              </a:rPr>
              <a:t>untuk</a:t>
            </a:r>
            <a:r>
              <a:rPr lang="en-ID" dirty="0"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ID" dirty="0" err="1">
                <a:latin typeface="Be Vietnam"/>
                <a:ea typeface="Be Vietnam"/>
                <a:cs typeface="Be Vietnam"/>
                <a:sym typeface="Be Vietnam"/>
              </a:rPr>
              <a:t>mengetahui</a:t>
            </a:r>
            <a:r>
              <a:rPr lang="en-ID" dirty="0">
                <a:latin typeface="Be Vietnam"/>
                <a:ea typeface="Be Vietnam"/>
                <a:cs typeface="Be Vietnam"/>
                <a:sym typeface="Be Vietnam"/>
              </a:rPr>
              <a:t> outlier</a:t>
            </a: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ID" dirty="0" err="1">
                <a:latin typeface="Be Vietnam"/>
                <a:ea typeface="Be Vietnam"/>
                <a:cs typeface="Be Vietnam"/>
                <a:sym typeface="Be Vietnam"/>
              </a:rPr>
              <a:t>Terlihat</a:t>
            </a:r>
            <a:r>
              <a:rPr lang="en-ID" dirty="0"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ID" dirty="0" err="1">
                <a:latin typeface="Be Vietnam"/>
                <a:ea typeface="Be Vietnam"/>
                <a:cs typeface="Be Vietnam"/>
                <a:sym typeface="Be Vietnam"/>
              </a:rPr>
              <a:t>bahwa</a:t>
            </a:r>
            <a:r>
              <a:rPr lang="en-ID" dirty="0"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ID" dirty="0" err="1">
                <a:latin typeface="Be Vietnam"/>
                <a:ea typeface="Be Vietnam"/>
                <a:cs typeface="Be Vietnam"/>
                <a:sym typeface="Be Vietnam"/>
              </a:rPr>
              <a:t>banyak</a:t>
            </a:r>
            <a:r>
              <a:rPr lang="en-ID" dirty="0">
                <a:latin typeface="Be Vietnam"/>
                <a:ea typeface="Be Vietnam"/>
                <a:cs typeface="Be Vietnam"/>
                <a:sym typeface="Be Vietnam"/>
              </a:rPr>
              <a:t> outlier yang </a:t>
            </a:r>
            <a:r>
              <a:rPr lang="en-ID" dirty="0" err="1">
                <a:latin typeface="Be Vietnam"/>
                <a:ea typeface="Be Vietnam"/>
                <a:cs typeface="Be Vietnam"/>
                <a:sym typeface="Be Vietnam"/>
              </a:rPr>
              <a:t>memiliki</a:t>
            </a:r>
            <a:r>
              <a:rPr lang="en-ID" dirty="0"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ID" dirty="0" err="1">
                <a:latin typeface="Be Vietnam"/>
                <a:ea typeface="Be Vietnam"/>
                <a:cs typeface="Be Vietnam"/>
                <a:sym typeface="Be Vietnam"/>
              </a:rPr>
              <a:t>jarak</a:t>
            </a:r>
            <a:r>
              <a:rPr lang="en-ID" dirty="0">
                <a:latin typeface="Be Vietnam"/>
                <a:ea typeface="Be Vietnam"/>
                <a:cs typeface="Be Vietnam"/>
                <a:sym typeface="Be Vietnam"/>
              </a:rPr>
              <a:t> yang </a:t>
            </a:r>
            <a:r>
              <a:rPr lang="en-ID" dirty="0" err="1">
                <a:latin typeface="Be Vietnam"/>
                <a:ea typeface="Be Vietnam"/>
                <a:cs typeface="Be Vietnam"/>
                <a:sym typeface="Be Vietnam"/>
              </a:rPr>
              <a:t>cukup</a:t>
            </a:r>
            <a:r>
              <a:rPr lang="en-ID" dirty="0"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ID" dirty="0" err="1">
                <a:latin typeface="Be Vietnam"/>
                <a:ea typeface="Be Vietnam"/>
                <a:cs typeface="Be Vietnam"/>
                <a:sym typeface="Be Vietnam"/>
              </a:rPr>
              <a:t>jauh</a:t>
            </a:r>
            <a:r>
              <a:rPr lang="en-ID" dirty="0"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ID" dirty="0" err="1">
                <a:latin typeface="Be Vietnam"/>
                <a:ea typeface="Be Vietnam"/>
                <a:cs typeface="Be Vietnam"/>
                <a:sym typeface="Be Vietnam"/>
              </a:rPr>
              <a:t>dibandingkan</a:t>
            </a:r>
            <a:r>
              <a:rPr lang="en-ID" dirty="0"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ID" dirty="0" err="1">
                <a:latin typeface="Be Vietnam"/>
                <a:ea typeface="Be Vietnam"/>
                <a:cs typeface="Be Vietnam"/>
                <a:sym typeface="Be Vietnam"/>
              </a:rPr>
              <a:t>mayoritas</a:t>
            </a:r>
            <a:r>
              <a:rPr lang="en-ID" dirty="0">
                <a:latin typeface="Be Vietnam"/>
                <a:ea typeface="Be Vietnam"/>
                <a:cs typeface="Be Vietnam"/>
                <a:sym typeface="Be Vietnam"/>
              </a:rPr>
              <a:t> data yang </a:t>
            </a:r>
            <a:r>
              <a:rPr lang="en-ID" dirty="0" err="1">
                <a:latin typeface="Be Vietnam"/>
                <a:ea typeface="Be Vietnam"/>
                <a:cs typeface="Be Vietnam"/>
                <a:sym typeface="Be Vietnam"/>
              </a:rPr>
              <a:t>terpusat</a:t>
            </a:r>
            <a:r>
              <a:rPr lang="en-ID" dirty="0"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ID" dirty="0" err="1">
                <a:latin typeface="Be Vietnam"/>
                <a:ea typeface="Be Vietnam"/>
                <a:cs typeface="Be Vietnam"/>
                <a:sym typeface="Be Vietnam"/>
              </a:rPr>
              <a:t>untuk</a:t>
            </a:r>
            <a:r>
              <a:rPr lang="en-ID" dirty="0"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ID" dirty="0" err="1">
                <a:latin typeface="Be Vietnam"/>
                <a:ea typeface="Be Vietnam"/>
                <a:cs typeface="Be Vietnam"/>
                <a:sym typeface="Be Vietnam"/>
              </a:rPr>
              <a:t>semua</a:t>
            </a:r>
            <a:r>
              <a:rPr lang="en-ID" dirty="0"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ID" dirty="0" err="1">
                <a:latin typeface="Be Vietnam"/>
                <a:ea typeface="Be Vietnam"/>
                <a:cs typeface="Be Vietnam"/>
                <a:sym typeface="Be Vietnam"/>
              </a:rPr>
              <a:t>kolom</a:t>
            </a:r>
            <a:r>
              <a:rPr lang="en-ID" dirty="0">
                <a:latin typeface="Be Vietnam"/>
                <a:ea typeface="Be Vietnam"/>
                <a:cs typeface="Be Vietnam"/>
                <a:sym typeface="Be Vietnam"/>
              </a:rPr>
              <a:t> (</a:t>
            </a:r>
            <a:r>
              <a:rPr lang="en-ID" dirty="0" err="1">
                <a:latin typeface="Be Vietnam"/>
                <a:ea typeface="Be Vietnam"/>
                <a:cs typeface="Be Vietnam"/>
                <a:sym typeface="Be Vietnam"/>
              </a:rPr>
              <a:t>Ditandai</a:t>
            </a:r>
            <a:r>
              <a:rPr lang="en-ID" dirty="0"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ID" dirty="0" err="1">
                <a:latin typeface="Be Vietnam"/>
                <a:ea typeface="Be Vietnam"/>
                <a:cs typeface="Be Vietnam"/>
                <a:sym typeface="Be Vietnam"/>
              </a:rPr>
              <a:t>dengan</a:t>
            </a:r>
            <a:r>
              <a:rPr lang="en-ID" dirty="0"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ID" dirty="0" err="1">
                <a:latin typeface="Be Vietnam"/>
                <a:ea typeface="Be Vietnam"/>
                <a:cs typeface="Be Vietnam"/>
                <a:sym typeface="Be Vietnam"/>
              </a:rPr>
              <a:t>banyaknya</a:t>
            </a:r>
            <a:r>
              <a:rPr lang="en-ID" dirty="0"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ID" dirty="0" err="1">
                <a:latin typeface="Be Vietnam"/>
                <a:ea typeface="Be Vietnam"/>
                <a:cs typeface="Be Vietnam"/>
                <a:sym typeface="Be Vietnam"/>
              </a:rPr>
              <a:t>titik-titik</a:t>
            </a:r>
            <a:r>
              <a:rPr lang="en-ID" dirty="0">
                <a:latin typeface="Be Vietnam"/>
                <a:ea typeface="Be Vietnam"/>
                <a:cs typeface="Be Vietnam"/>
                <a:sym typeface="Be Vietnam"/>
              </a:rPr>
              <a:t>)</a:t>
            </a:r>
            <a:endParaRPr dirty="0">
              <a:latin typeface="Be Vietnam"/>
              <a:ea typeface="Be Vietnam"/>
              <a:cs typeface="Be Vietnam"/>
              <a:sym typeface="Be Vietnam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F42E119-4BBC-4FF7-C85D-4437DB28E0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019" y="1841681"/>
            <a:ext cx="3589501" cy="1604675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94287548-69AE-6077-2D2E-33E608E547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9339" y="1895177"/>
            <a:ext cx="7356798" cy="3663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29380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>
          <a:extLst>
            <a:ext uri="{FF2B5EF4-FFF2-40B4-BE49-F238E27FC236}">
              <a16:creationId xmlns:a16="http://schemas.microsoft.com/office/drawing/2014/main" id="{5EE0F8A6-3265-48BD-130C-CF9CCA1654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f408cc10d1_0_12">
            <a:extLst>
              <a:ext uri="{FF2B5EF4-FFF2-40B4-BE49-F238E27FC236}">
                <a16:creationId xmlns:a16="http://schemas.microsoft.com/office/drawing/2014/main" id="{2BCADF79-0DEF-396E-93B5-9567F78E634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746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3500" dirty="0">
                <a:latin typeface="Be Vietnam"/>
                <a:ea typeface="Be Vietnam"/>
                <a:cs typeface="Be Vietnam"/>
                <a:sym typeface="Be Vietnam"/>
              </a:rPr>
              <a:t>Step 3 - Data Exploration </a:t>
            </a:r>
            <a:br>
              <a:rPr lang="en-US" sz="3500" dirty="0">
                <a:latin typeface="Be Vietnam"/>
                <a:ea typeface="Be Vietnam"/>
                <a:cs typeface="Be Vietnam"/>
                <a:sym typeface="Be Vietnam"/>
              </a:rPr>
            </a:br>
            <a:r>
              <a:rPr lang="en-US" sz="3500" dirty="0">
                <a:latin typeface="Be Vietnam"/>
                <a:ea typeface="Be Vietnam"/>
                <a:cs typeface="Be Vietnam"/>
                <a:sym typeface="Be Vietnam"/>
              </a:rPr>
              <a:t>&amp; Data </a:t>
            </a:r>
            <a:r>
              <a:rPr lang="en-US" sz="3500" dirty="0" err="1">
                <a:latin typeface="Be Vietnam"/>
                <a:ea typeface="Be Vietnam"/>
                <a:cs typeface="Be Vietnam"/>
                <a:sym typeface="Be Vietnam"/>
              </a:rPr>
              <a:t>Visualisation</a:t>
            </a:r>
            <a:endParaRPr sz="3500" dirty="0">
              <a:latin typeface="Be Vietnam"/>
              <a:ea typeface="Be Vietnam"/>
              <a:cs typeface="Be Vietnam"/>
              <a:sym typeface="Be Vietnam"/>
            </a:endParaRPr>
          </a:p>
        </p:txBody>
      </p:sp>
      <p:sp>
        <p:nvSpPr>
          <p:cNvPr id="111" name="Google Shape;111;gf408cc10d1_0_12">
            <a:extLst>
              <a:ext uri="{FF2B5EF4-FFF2-40B4-BE49-F238E27FC236}">
                <a16:creationId xmlns:a16="http://schemas.microsoft.com/office/drawing/2014/main" id="{6E75E312-786D-F183-E7BE-B03EB529006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0" y="2206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dirty="0">
              <a:latin typeface="Be Vietnam"/>
              <a:ea typeface="Be Vietnam"/>
              <a:cs typeface="Be Vietnam"/>
              <a:sym typeface="Be Vietnam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8082BA1-16DD-84BF-E193-FB27E5CB0D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581" y="2728018"/>
            <a:ext cx="3886044" cy="2120428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9213E8D5-BD9B-6C11-26AA-69D5D0D246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9182" y="1371600"/>
            <a:ext cx="7319669" cy="4956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7005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>
          <a:extLst>
            <a:ext uri="{FF2B5EF4-FFF2-40B4-BE49-F238E27FC236}">
              <a16:creationId xmlns:a16="http://schemas.microsoft.com/office/drawing/2014/main" id="{942180A3-62F3-A423-0141-F53E26FD96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f408cc10d1_0_12">
            <a:extLst>
              <a:ext uri="{FF2B5EF4-FFF2-40B4-BE49-F238E27FC236}">
                <a16:creationId xmlns:a16="http://schemas.microsoft.com/office/drawing/2014/main" id="{13DB7DC9-C2A7-17ED-8B93-A78DC04BC2B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746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3500">
                <a:latin typeface="Be Vietnam"/>
                <a:ea typeface="Be Vietnam"/>
                <a:cs typeface="Be Vietnam"/>
                <a:sym typeface="Be Vietnam"/>
              </a:rPr>
              <a:t>Step 3 - Data Exploration &amp; Data Visualisation</a:t>
            </a:r>
            <a:endParaRPr sz="3500">
              <a:latin typeface="Be Vietnam"/>
              <a:ea typeface="Be Vietnam"/>
              <a:cs typeface="Be Vietnam"/>
              <a:sym typeface="Be Vietnam"/>
            </a:endParaRPr>
          </a:p>
        </p:txBody>
      </p:sp>
      <p:sp>
        <p:nvSpPr>
          <p:cNvPr id="111" name="Google Shape;111;gf408cc10d1_0_12">
            <a:extLst>
              <a:ext uri="{FF2B5EF4-FFF2-40B4-BE49-F238E27FC236}">
                <a16:creationId xmlns:a16="http://schemas.microsoft.com/office/drawing/2014/main" id="{2883C305-255C-8140-B2AE-C98647A7E6C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0" y="1850065"/>
            <a:ext cx="10515600" cy="4707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62500" lnSpcReduction="2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b="1" dirty="0">
                <a:latin typeface="Be Vietnam"/>
                <a:ea typeface="Be Vietnam"/>
                <a:cs typeface="Be Vietnam"/>
                <a:sym typeface="Be Vietnam"/>
              </a:rPr>
              <a:t>Data </a:t>
            </a:r>
            <a:r>
              <a:rPr lang="en-US" b="1" dirty="0" err="1">
                <a:latin typeface="Be Vietnam"/>
                <a:ea typeface="Be Vietnam"/>
                <a:cs typeface="Be Vietnam"/>
                <a:sym typeface="Be Vietnam"/>
              </a:rPr>
              <a:t>Kabupaten</a:t>
            </a:r>
            <a:r>
              <a:rPr lang="en-US" b="1" dirty="0">
                <a:latin typeface="Be Vietnam"/>
                <a:ea typeface="Be Vietnam"/>
                <a:cs typeface="Be Vietnam"/>
                <a:sym typeface="Be Vietnam"/>
              </a:rPr>
              <a:t>/Kota</a:t>
            </a: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dirty="0" err="1">
                <a:latin typeface="Be Vietnam"/>
                <a:ea typeface="Be Vietnam"/>
                <a:cs typeface="Be Vietnam"/>
                <a:sym typeface="Be Vietnam"/>
              </a:rPr>
              <a:t>Terlihat</a:t>
            </a:r>
            <a:r>
              <a:rPr lang="en-US" dirty="0"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US" dirty="0" err="1">
                <a:latin typeface="Be Vietnam"/>
                <a:ea typeface="Be Vietnam"/>
                <a:cs typeface="Be Vietnam"/>
                <a:sym typeface="Be Vietnam"/>
              </a:rPr>
              <a:t>bahwa</a:t>
            </a:r>
            <a:r>
              <a:rPr lang="en-US" dirty="0"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US" dirty="0" err="1">
                <a:latin typeface="Be Vietnam"/>
                <a:ea typeface="Be Vietnam"/>
                <a:cs typeface="Be Vietnam"/>
                <a:sym typeface="Be Vietnam"/>
              </a:rPr>
              <a:t>kabupaten</a:t>
            </a:r>
            <a:r>
              <a:rPr lang="en-US" dirty="0">
                <a:latin typeface="Be Vietnam"/>
                <a:ea typeface="Be Vietnam"/>
                <a:cs typeface="Be Vietnam"/>
                <a:sym typeface="Be Vietnam"/>
              </a:rPr>
              <a:t> Malang </a:t>
            </a:r>
            <a:r>
              <a:rPr lang="en-US" dirty="0" err="1">
                <a:latin typeface="Be Vietnam"/>
                <a:ea typeface="Be Vietnam"/>
                <a:cs typeface="Be Vietnam"/>
                <a:sym typeface="Be Vietnam"/>
              </a:rPr>
              <a:t>menjadi</a:t>
            </a:r>
            <a:r>
              <a:rPr lang="en-US" dirty="0"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US" dirty="0" err="1">
                <a:latin typeface="Be Vietnam"/>
                <a:ea typeface="Be Vietnam"/>
                <a:cs typeface="Be Vietnam"/>
                <a:sym typeface="Be Vietnam"/>
              </a:rPr>
              <a:t>kabupaten</a:t>
            </a:r>
            <a:r>
              <a:rPr lang="en-US" dirty="0">
                <a:latin typeface="Be Vietnam"/>
                <a:ea typeface="Be Vietnam"/>
                <a:cs typeface="Be Vietnam"/>
                <a:sym typeface="Be Vietnam"/>
              </a:rPr>
              <a:t>/</a:t>
            </a:r>
            <a:r>
              <a:rPr lang="en-US" dirty="0" err="1">
                <a:latin typeface="Be Vietnam"/>
                <a:ea typeface="Be Vietnam"/>
                <a:cs typeface="Be Vietnam"/>
                <a:sym typeface="Be Vietnam"/>
              </a:rPr>
              <a:t>kota</a:t>
            </a:r>
            <a:r>
              <a:rPr lang="en-US" dirty="0"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US" dirty="0" err="1">
                <a:latin typeface="Be Vietnam"/>
                <a:ea typeface="Be Vietnam"/>
                <a:cs typeface="Be Vietnam"/>
                <a:sym typeface="Be Vietnam"/>
              </a:rPr>
              <a:t>dengan</a:t>
            </a:r>
            <a:r>
              <a:rPr lang="en-US" dirty="0">
                <a:latin typeface="Be Vietnam"/>
                <a:ea typeface="Be Vietnam"/>
                <a:cs typeface="Be Vietnam"/>
                <a:sym typeface="Be Vietnam"/>
              </a:rPr>
              <a:t> UMKM </a:t>
            </a:r>
            <a:r>
              <a:rPr lang="en-US" dirty="0" err="1">
                <a:latin typeface="Be Vietnam"/>
                <a:ea typeface="Be Vietnam"/>
                <a:cs typeface="Be Vietnam"/>
                <a:sym typeface="Be Vietnam"/>
              </a:rPr>
              <a:t>terdata</a:t>
            </a:r>
            <a:r>
              <a:rPr lang="en-US" dirty="0"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US" dirty="0" err="1">
                <a:latin typeface="Be Vietnam"/>
                <a:ea typeface="Be Vietnam"/>
                <a:cs typeface="Be Vietnam"/>
                <a:sym typeface="Be Vietnam"/>
              </a:rPr>
              <a:t>terbanyak</a:t>
            </a:r>
            <a:r>
              <a:rPr lang="en-US" dirty="0">
                <a:latin typeface="Be Vietnam"/>
                <a:ea typeface="Be Vietnam"/>
                <a:cs typeface="Be Vietnam"/>
                <a:sym typeface="Be Vietnam"/>
              </a:rPr>
              <a:t> di </a:t>
            </a:r>
            <a:r>
              <a:rPr lang="en-US" dirty="0" err="1">
                <a:latin typeface="Be Vietnam"/>
                <a:ea typeface="Be Vietnam"/>
                <a:cs typeface="Be Vietnam"/>
                <a:sym typeface="Be Vietnam"/>
              </a:rPr>
              <a:t>Jawa</a:t>
            </a:r>
            <a:r>
              <a:rPr lang="en-US" dirty="0">
                <a:latin typeface="Be Vietnam"/>
                <a:ea typeface="Be Vietnam"/>
                <a:cs typeface="Be Vietnam"/>
                <a:sym typeface="Be Vietnam"/>
              </a:rPr>
              <a:t> Timur </a:t>
            </a:r>
            <a:r>
              <a:rPr lang="en-US" dirty="0" err="1">
                <a:latin typeface="Be Vietnam"/>
                <a:ea typeface="Be Vietnam"/>
                <a:cs typeface="Be Vietnam"/>
                <a:sym typeface="Be Vietnam"/>
              </a:rPr>
              <a:t>dengan</a:t>
            </a:r>
            <a:r>
              <a:rPr lang="en-US" dirty="0"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US" dirty="0" err="1">
                <a:latin typeface="Be Vietnam"/>
                <a:ea typeface="Be Vietnam"/>
                <a:cs typeface="Be Vietnam"/>
                <a:sym typeface="Be Vietnam"/>
              </a:rPr>
              <a:t>jumlah</a:t>
            </a:r>
            <a:r>
              <a:rPr lang="en-US" dirty="0">
                <a:latin typeface="Be Vietnam"/>
                <a:ea typeface="Be Vietnam"/>
                <a:cs typeface="Be Vietnam"/>
                <a:sym typeface="Be Vietnam"/>
              </a:rPr>
              <a:t> 300 </a:t>
            </a:r>
            <a:r>
              <a:rPr lang="en-US" dirty="0" err="1">
                <a:latin typeface="Be Vietnam"/>
                <a:ea typeface="Be Vietnam"/>
                <a:cs typeface="Be Vietnam"/>
                <a:sym typeface="Be Vietnam"/>
              </a:rPr>
              <a:t>lebih</a:t>
            </a:r>
            <a:r>
              <a:rPr lang="en-US" dirty="0">
                <a:latin typeface="Be Vietnam"/>
                <a:ea typeface="Be Vietnam"/>
                <a:cs typeface="Be Vietnam"/>
                <a:sym typeface="Be Vietnam"/>
              </a:rPr>
              <a:t>. </a:t>
            </a:r>
            <a:r>
              <a:rPr lang="en-US" dirty="0" err="1">
                <a:latin typeface="Be Vietnam"/>
                <a:ea typeface="Be Vietnam"/>
                <a:cs typeface="Be Vietnam"/>
                <a:sym typeface="Be Vietnam"/>
              </a:rPr>
              <a:t>Sedangkan</a:t>
            </a:r>
            <a:r>
              <a:rPr lang="en-US" dirty="0"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US" dirty="0" err="1">
                <a:latin typeface="Be Vietnam"/>
                <a:ea typeface="Be Vietnam"/>
                <a:cs typeface="Be Vietnam"/>
                <a:sym typeface="Be Vietnam"/>
              </a:rPr>
              <a:t>kabupaten</a:t>
            </a:r>
            <a:r>
              <a:rPr lang="en-US" dirty="0"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US" dirty="0" err="1">
                <a:latin typeface="Be Vietnam"/>
                <a:ea typeface="Be Vietnam"/>
                <a:cs typeface="Be Vietnam"/>
                <a:sym typeface="Be Vietnam"/>
              </a:rPr>
              <a:t>Pacitan</a:t>
            </a:r>
            <a:r>
              <a:rPr lang="en-US" dirty="0">
                <a:latin typeface="Be Vietnam"/>
                <a:ea typeface="Be Vietnam"/>
                <a:cs typeface="Be Vietnam"/>
                <a:sym typeface="Be Vietnam"/>
              </a:rPr>
              <a:t> yang paling </a:t>
            </a:r>
            <a:r>
              <a:rPr lang="en-US" dirty="0" err="1">
                <a:latin typeface="Be Vietnam"/>
                <a:ea typeface="Be Vietnam"/>
                <a:cs typeface="Be Vietnam"/>
                <a:sym typeface="Be Vietnam"/>
              </a:rPr>
              <a:t>sedikit</a:t>
            </a:r>
            <a:r>
              <a:rPr lang="en-US" dirty="0"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US" dirty="0" err="1">
                <a:latin typeface="Be Vietnam"/>
                <a:ea typeface="Be Vietnam"/>
                <a:cs typeface="Be Vietnam"/>
                <a:sym typeface="Be Vietnam"/>
              </a:rPr>
              <a:t>dibandingkan</a:t>
            </a:r>
            <a:r>
              <a:rPr lang="en-US" dirty="0"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US" dirty="0" err="1">
                <a:latin typeface="Be Vietnam"/>
                <a:ea typeface="Be Vietnam"/>
                <a:cs typeface="Be Vietnam"/>
                <a:sym typeface="Be Vietnam"/>
              </a:rPr>
              <a:t>kabupaten</a:t>
            </a:r>
            <a:r>
              <a:rPr lang="en-US" dirty="0">
                <a:latin typeface="Be Vietnam"/>
                <a:ea typeface="Be Vietnam"/>
                <a:cs typeface="Be Vietnam"/>
                <a:sym typeface="Be Vietnam"/>
              </a:rPr>
              <a:t>/</a:t>
            </a:r>
            <a:r>
              <a:rPr lang="en-US" dirty="0" err="1">
                <a:latin typeface="Be Vietnam"/>
                <a:ea typeface="Be Vietnam"/>
                <a:cs typeface="Be Vietnam"/>
                <a:sym typeface="Be Vietnam"/>
              </a:rPr>
              <a:t>kota</a:t>
            </a:r>
            <a:r>
              <a:rPr lang="en-US" dirty="0">
                <a:latin typeface="Be Vietnam"/>
                <a:ea typeface="Be Vietnam"/>
                <a:cs typeface="Be Vietnam"/>
                <a:sym typeface="Be Vietnam"/>
              </a:rPr>
              <a:t> lain</a:t>
            </a: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b="1" dirty="0">
                <a:latin typeface="Be Vietnam"/>
                <a:ea typeface="Be Vietnam"/>
                <a:cs typeface="Be Vietnam"/>
                <a:sym typeface="Be Vietnam"/>
              </a:rPr>
              <a:t>Data </a:t>
            </a:r>
            <a:r>
              <a:rPr lang="en-US" b="1" dirty="0" err="1">
                <a:latin typeface="Be Vietnam"/>
                <a:ea typeface="Be Vietnam"/>
                <a:cs typeface="Be Vietnam"/>
                <a:sym typeface="Be Vietnam"/>
              </a:rPr>
              <a:t>Latar</a:t>
            </a:r>
            <a:r>
              <a:rPr lang="en-US" b="1" dirty="0"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US" b="1" dirty="0" err="1">
                <a:latin typeface="Be Vietnam"/>
                <a:ea typeface="Be Vietnam"/>
                <a:cs typeface="Be Vietnam"/>
                <a:sym typeface="Be Vietnam"/>
              </a:rPr>
              <a:t>Belakang</a:t>
            </a:r>
            <a:r>
              <a:rPr lang="en-US" b="1" dirty="0">
                <a:latin typeface="Be Vietnam"/>
                <a:ea typeface="Be Vietnam"/>
                <a:cs typeface="Be Vietnam"/>
                <a:sym typeface="Be Vietnam"/>
              </a:rPr>
              <a:t> Pendidikan</a:t>
            </a: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dirty="0" err="1">
                <a:latin typeface="Be Vietnam"/>
                <a:ea typeface="Be Vietnam"/>
                <a:cs typeface="Be Vietnam"/>
                <a:sym typeface="Be Vietnam"/>
              </a:rPr>
              <a:t>Pelaku</a:t>
            </a:r>
            <a:r>
              <a:rPr lang="en-US" dirty="0">
                <a:latin typeface="Be Vietnam"/>
                <a:ea typeface="Be Vietnam"/>
                <a:cs typeface="Be Vietnam"/>
                <a:sym typeface="Be Vietnam"/>
              </a:rPr>
              <a:t> UMKM di </a:t>
            </a:r>
            <a:r>
              <a:rPr lang="en-US" dirty="0" err="1">
                <a:latin typeface="Be Vietnam"/>
                <a:ea typeface="Be Vietnam"/>
                <a:cs typeface="Be Vietnam"/>
                <a:sym typeface="Be Vietnam"/>
              </a:rPr>
              <a:t>Jawa</a:t>
            </a:r>
            <a:r>
              <a:rPr lang="en-US" dirty="0">
                <a:latin typeface="Be Vietnam"/>
                <a:ea typeface="Be Vietnam"/>
                <a:cs typeface="Be Vietnam"/>
                <a:sym typeface="Be Vietnam"/>
              </a:rPr>
              <a:t> Timur </a:t>
            </a:r>
            <a:r>
              <a:rPr lang="en-US" dirty="0" err="1">
                <a:latin typeface="Be Vietnam"/>
                <a:ea typeface="Be Vietnam"/>
                <a:cs typeface="Be Vietnam"/>
                <a:sym typeface="Be Vietnam"/>
              </a:rPr>
              <a:t>didominasi</a:t>
            </a:r>
            <a:r>
              <a:rPr lang="en-US" dirty="0">
                <a:latin typeface="Be Vietnam"/>
                <a:ea typeface="Be Vietnam"/>
                <a:cs typeface="Be Vietnam"/>
                <a:sym typeface="Be Vietnam"/>
              </a:rPr>
              <a:t> oleh </a:t>
            </a:r>
            <a:r>
              <a:rPr lang="en-US" dirty="0" err="1">
                <a:latin typeface="Be Vietnam"/>
                <a:ea typeface="Be Vietnam"/>
                <a:cs typeface="Be Vietnam"/>
                <a:sym typeface="Be Vietnam"/>
              </a:rPr>
              <a:t>lulusan</a:t>
            </a:r>
            <a:r>
              <a:rPr lang="en-US" dirty="0">
                <a:latin typeface="Be Vietnam"/>
                <a:ea typeface="Be Vietnam"/>
                <a:cs typeface="Be Vietnam"/>
                <a:sym typeface="Be Vietnam"/>
              </a:rPr>
              <a:t> S1/</a:t>
            </a:r>
            <a:r>
              <a:rPr lang="en-US" dirty="0" err="1">
                <a:latin typeface="Be Vietnam"/>
                <a:ea typeface="Be Vietnam"/>
                <a:cs typeface="Be Vietnam"/>
                <a:sym typeface="Be Vietnam"/>
              </a:rPr>
              <a:t>lebih</a:t>
            </a:r>
            <a:r>
              <a:rPr lang="en-US" dirty="0"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US" dirty="0" err="1">
                <a:latin typeface="Be Vietnam"/>
                <a:ea typeface="Be Vietnam"/>
                <a:cs typeface="Be Vietnam"/>
                <a:sym typeface="Be Vietnam"/>
              </a:rPr>
              <a:t>sejumlah</a:t>
            </a:r>
            <a:r>
              <a:rPr lang="en-US" dirty="0">
                <a:latin typeface="Be Vietnam"/>
                <a:ea typeface="Be Vietnam"/>
                <a:cs typeface="Be Vietnam"/>
                <a:sym typeface="Be Vietnam"/>
              </a:rPr>
              <a:t> 1500 </a:t>
            </a:r>
            <a:r>
              <a:rPr lang="en-US" dirty="0" err="1">
                <a:latin typeface="Be Vietnam"/>
                <a:ea typeface="Be Vietnam"/>
                <a:cs typeface="Be Vietnam"/>
                <a:sym typeface="Be Vietnam"/>
              </a:rPr>
              <a:t>lebih</a:t>
            </a:r>
            <a:r>
              <a:rPr lang="en-US" dirty="0">
                <a:latin typeface="Be Vietnam"/>
                <a:ea typeface="Be Vietnam"/>
                <a:cs typeface="Be Vietnam"/>
                <a:sym typeface="Be Vietnam"/>
              </a:rPr>
              <a:t>. </a:t>
            </a:r>
            <a:r>
              <a:rPr lang="en-US" dirty="0" err="1">
                <a:latin typeface="Be Vietnam"/>
                <a:ea typeface="Be Vietnam"/>
                <a:cs typeface="Be Vietnam"/>
                <a:sym typeface="Be Vietnam"/>
              </a:rPr>
              <a:t>Sedangkan</a:t>
            </a:r>
            <a:r>
              <a:rPr lang="en-US" dirty="0"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US" dirty="0" err="1">
                <a:latin typeface="Be Vietnam"/>
                <a:ea typeface="Be Vietnam"/>
                <a:cs typeface="Be Vietnam"/>
                <a:sym typeface="Be Vietnam"/>
              </a:rPr>
              <a:t>porsi</a:t>
            </a:r>
            <a:r>
              <a:rPr lang="en-US" dirty="0"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US" dirty="0" err="1">
                <a:latin typeface="Be Vietnam"/>
                <a:ea typeface="Be Vietnam"/>
                <a:cs typeface="Be Vietnam"/>
                <a:sym typeface="Be Vietnam"/>
              </a:rPr>
              <a:t>pelaku</a:t>
            </a:r>
            <a:r>
              <a:rPr lang="en-US" dirty="0">
                <a:latin typeface="Be Vietnam"/>
                <a:ea typeface="Be Vietnam"/>
                <a:cs typeface="Be Vietnam"/>
                <a:sym typeface="Be Vietnam"/>
              </a:rPr>
              <a:t> yang </a:t>
            </a:r>
            <a:r>
              <a:rPr lang="en-US" dirty="0" err="1">
                <a:latin typeface="Be Vietnam"/>
                <a:ea typeface="Be Vietnam"/>
                <a:cs typeface="Be Vietnam"/>
                <a:sym typeface="Be Vietnam"/>
              </a:rPr>
              <a:t>tidak</a:t>
            </a:r>
            <a:r>
              <a:rPr lang="en-US" dirty="0"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US" dirty="0" err="1">
                <a:latin typeface="Be Vietnam"/>
                <a:ea typeface="Be Vietnam"/>
                <a:cs typeface="Be Vietnam"/>
                <a:sym typeface="Be Vietnam"/>
              </a:rPr>
              <a:t>tamat</a:t>
            </a:r>
            <a:r>
              <a:rPr lang="en-US" dirty="0">
                <a:latin typeface="Be Vietnam"/>
                <a:ea typeface="Be Vietnam"/>
                <a:cs typeface="Be Vietnam"/>
                <a:sym typeface="Be Vietnam"/>
              </a:rPr>
              <a:t> SD </a:t>
            </a:r>
            <a:r>
              <a:rPr lang="en-US" dirty="0" err="1">
                <a:latin typeface="Be Vietnam"/>
                <a:ea typeface="Be Vietnam"/>
                <a:cs typeface="Be Vietnam"/>
                <a:sym typeface="Be Vietnam"/>
              </a:rPr>
              <a:t>adalah</a:t>
            </a:r>
            <a:r>
              <a:rPr lang="en-US" dirty="0">
                <a:latin typeface="Be Vietnam"/>
                <a:ea typeface="Be Vietnam"/>
                <a:cs typeface="Be Vietnam"/>
                <a:sym typeface="Be Vietnam"/>
              </a:rPr>
              <a:t> yang paling </a:t>
            </a:r>
            <a:r>
              <a:rPr lang="en-US" dirty="0" err="1">
                <a:latin typeface="Be Vietnam"/>
                <a:ea typeface="Be Vietnam"/>
                <a:cs typeface="Be Vietnam"/>
                <a:sym typeface="Be Vietnam"/>
              </a:rPr>
              <a:t>sedikit</a:t>
            </a:r>
            <a:endParaRPr lang="en-US" dirty="0">
              <a:latin typeface="Be Vietnam"/>
              <a:ea typeface="Be Vietnam"/>
              <a:cs typeface="Be Vietnam"/>
              <a:sym typeface="Be Vietnam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b="1" dirty="0">
                <a:latin typeface="Be Vietnam"/>
                <a:ea typeface="Be Vietnam"/>
                <a:cs typeface="Be Vietnam"/>
                <a:sym typeface="Be Vietnam"/>
              </a:rPr>
              <a:t>Data </a:t>
            </a:r>
            <a:r>
              <a:rPr lang="en-US" b="1" dirty="0" err="1">
                <a:latin typeface="Be Vietnam"/>
                <a:ea typeface="Be Vietnam"/>
                <a:cs typeface="Be Vietnam"/>
                <a:sym typeface="Be Vietnam"/>
              </a:rPr>
              <a:t>Jenis</a:t>
            </a:r>
            <a:r>
              <a:rPr lang="en-US" b="1" dirty="0"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US" b="1" dirty="0" err="1">
                <a:latin typeface="Be Vietnam"/>
                <a:ea typeface="Be Vietnam"/>
                <a:cs typeface="Be Vietnam"/>
                <a:sym typeface="Be Vietnam"/>
              </a:rPr>
              <a:t>Lapangan</a:t>
            </a:r>
            <a:r>
              <a:rPr lang="en-US" b="1" dirty="0">
                <a:latin typeface="Be Vietnam"/>
                <a:ea typeface="Be Vietnam"/>
                <a:cs typeface="Be Vietnam"/>
                <a:sym typeface="Be Vietnam"/>
              </a:rPr>
              <a:t> Usaha</a:t>
            </a: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dirty="0" err="1">
                <a:latin typeface="Be Vietnam"/>
                <a:ea typeface="Be Vietnam"/>
                <a:cs typeface="Be Vietnam"/>
                <a:sym typeface="Be Vietnam"/>
              </a:rPr>
              <a:t>Pelaku</a:t>
            </a:r>
            <a:r>
              <a:rPr lang="en-US" dirty="0"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US" dirty="0" err="1">
                <a:latin typeface="Be Vietnam"/>
                <a:ea typeface="Be Vietnam"/>
                <a:cs typeface="Be Vietnam"/>
                <a:sym typeface="Be Vietnam"/>
              </a:rPr>
              <a:t>usaha</a:t>
            </a:r>
            <a:r>
              <a:rPr lang="en-US" dirty="0"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US" dirty="0" err="1">
                <a:latin typeface="Be Vietnam"/>
                <a:ea typeface="Be Vietnam"/>
                <a:cs typeface="Be Vietnam"/>
                <a:sym typeface="Be Vietnam"/>
              </a:rPr>
              <a:t>kebanyakan</a:t>
            </a:r>
            <a:r>
              <a:rPr lang="en-US" dirty="0"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US" dirty="0" err="1">
                <a:latin typeface="Be Vietnam"/>
                <a:ea typeface="Be Vietnam"/>
                <a:cs typeface="Be Vietnam"/>
                <a:sym typeface="Be Vietnam"/>
              </a:rPr>
              <a:t>terpusat</a:t>
            </a:r>
            <a:r>
              <a:rPr lang="en-US" dirty="0">
                <a:latin typeface="Be Vietnam"/>
                <a:ea typeface="Be Vietnam"/>
                <a:cs typeface="Be Vietnam"/>
                <a:sym typeface="Be Vietnam"/>
              </a:rPr>
              <a:t> pada </a:t>
            </a:r>
            <a:r>
              <a:rPr lang="en-US" dirty="0" err="1">
                <a:latin typeface="Be Vietnam"/>
                <a:ea typeface="Be Vietnam"/>
                <a:cs typeface="Be Vietnam"/>
                <a:sym typeface="Be Vietnam"/>
              </a:rPr>
              <a:t>industri</a:t>
            </a:r>
            <a:r>
              <a:rPr lang="en-US" dirty="0"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US" dirty="0" err="1">
                <a:latin typeface="Be Vietnam"/>
                <a:ea typeface="Be Vietnam"/>
                <a:cs typeface="Be Vietnam"/>
                <a:sym typeface="Be Vietnam"/>
              </a:rPr>
              <a:t>pengolahan</a:t>
            </a:r>
            <a:r>
              <a:rPr lang="en-US" dirty="0">
                <a:latin typeface="Be Vietnam"/>
                <a:ea typeface="Be Vietnam"/>
                <a:cs typeface="Be Vietnam"/>
                <a:sym typeface="Be Vietnam"/>
              </a:rPr>
              <a:t>. </a:t>
            </a:r>
            <a:r>
              <a:rPr lang="en-US" dirty="0" err="1">
                <a:latin typeface="Be Vietnam"/>
                <a:ea typeface="Be Vietnam"/>
                <a:cs typeface="Be Vietnam"/>
                <a:sym typeface="Be Vietnam"/>
              </a:rPr>
              <a:t>Sedangkan</a:t>
            </a:r>
            <a:r>
              <a:rPr lang="en-US" dirty="0"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US" dirty="0" err="1">
                <a:latin typeface="Be Vietnam"/>
                <a:ea typeface="Be Vietnam"/>
                <a:cs typeface="Be Vietnam"/>
                <a:sym typeface="Be Vietnam"/>
              </a:rPr>
              <a:t>pengangkutan</a:t>
            </a:r>
            <a:r>
              <a:rPr lang="en-US" dirty="0">
                <a:latin typeface="Be Vietnam"/>
                <a:ea typeface="Be Vietnam"/>
                <a:cs typeface="Be Vietnam"/>
                <a:sym typeface="Be Vietnam"/>
              </a:rPr>
              <a:t> dan </a:t>
            </a:r>
            <a:r>
              <a:rPr lang="en-US" dirty="0" err="1">
                <a:latin typeface="Be Vietnam"/>
                <a:ea typeface="Be Vietnam"/>
                <a:cs typeface="Be Vietnam"/>
                <a:sym typeface="Be Vietnam"/>
              </a:rPr>
              <a:t>pergudangan</a:t>
            </a:r>
            <a:r>
              <a:rPr lang="en-US" dirty="0">
                <a:latin typeface="Be Vietnam"/>
                <a:ea typeface="Be Vietnam"/>
                <a:cs typeface="Be Vietnam"/>
                <a:sym typeface="Be Vietnam"/>
              </a:rPr>
              <a:t> yang paling </a:t>
            </a:r>
            <a:r>
              <a:rPr lang="en-US" dirty="0" err="1">
                <a:latin typeface="Be Vietnam"/>
                <a:ea typeface="Be Vietnam"/>
                <a:cs typeface="Be Vietnam"/>
                <a:sym typeface="Be Vietnam"/>
              </a:rPr>
              <a:t>kecil</a:t>
            </a:r>
            <a:r>
              <a:rPr lang="en-US" dirty="0"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US" dirty="0" err="1">
                <a:latin typeface="Be Vietnam"/>
                <a:ea typeface="Be Vietnam"/>
                <a:cs typeface="Be Vietnam"/>
                <a:sym typeface="Be Vietnam"/>
              </a:rPr>
              <a:t>jumlahnya</a:t>
            </a:r>
            <a:endParaRPr lang="en-US" dirty="0">
              <a:latin typeface="Be Vietnam"/>
              <a:ea typeface="Be Vietnam"/>
              <a:cs typeface="Be Vietnam"/>
              <a:sym typeface="Be Vietnam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b="1" dirty="0">
                <a:latin typeface="Be Vietnam"/>
                <a:ea typeface="Be Vietnam"/>
                <a:cs typeface="Be Vietnam"/>
                <a:sym typeface="Be Vietnam"/>
              </a:rPr>
              <a:t>Data </a:t>
            </a:r>
            <a:r>
              <a:rPr lang="en-US" b="1" dirty="0" err="1">
                <a:latin typeface="Be Vietnam"/>
                <a:ea typeface="Be Vietnam"/>
                <a:cs typeface="Be Vietnam"/>
                <a:sym typeface="Be Vietnam"/>
              </a:rPr>
              <a:t>Klasifikasi</a:t>
            </a:r>
            <a:r>
              <a:rPr lang="en-US" b="1" dirty="0">
                <a:latin typeface="Be Vietnam"/>
                <a:ea typeface="Be Vietnam"/>
                <a:cs typeface="Be Vietnam"/>
                <a:sym typeface="Be Vietnam"/>
              </a:rPr>
              <a:t> Usaha</a:t>
            </a: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dirty="0">
                <a:latin typeface="Be Vietnam"/>
                <a:ea typeface="Be Vietnam"/>
                <a:cs typeface="Be Vietnam"/>
                <a:sym typeface="Be Vietnam"/>
              </a:rPr>
              <a:t>UMKM </a:t>
            </a:r>
            <a:r>
              <a:rPr lang="en-US" dirty="0" err="1">
                <a:latin typeface="Be Vietnam"/>
                <a:ea typeface="Be Vietnam"/>
                <a:cs typeface="Be Vietnam"/>
                <a:sym typeface="Be Vietnam"/>
              </a:rPr>
              <a:t>terbagi</a:t>
            </a:r>
            <a:r>
              <a:rPr lang="en-US" dirty="0"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US" dirty="0" err="1">
                <a:latin typeface="Be Vietnam"/>
                <a:ea typeface="Be Vietnam"/>
                <a:cs typeface="Be Vietnam"/>
                <a:sym typeface="Be Vietnam"/>
              </a:rPr>
              <a:t>beragam</a:t>
            </a:r>
            <a:r>
              <a:rPr lang="en-US" dirty="0"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US" dirty="0" err="1">
                <a:latin typeface="Be Vietnam"/>
                <a:ea typeface="Be Vietnam"/>
                <a:cs typeface="Be Vietnam"/>
                <a:sym typeface="Be Vietnam"/>
              </a:rPr>
              <a:t>macam</a:t>
            </a:r>
            <a:r>
              <a:rPr lang="en-US" dirty="0"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US" dirty="0" err="1">
                <a:latin typeface="Be Vietnam"/>
                <a:ea typeface="Be Vietnam"/>
                <a:cs typeface="Be Vietnam"/>
                <a:sym typeface="Be Vietnam"/>
              </a:rPr>
              <a:t>kategori</a:t>
            </a:r>
            <a:r>
              <a:rPr lang="en-US" dirty="0"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US" dirty="0" err="1">
                <a:latin typeface="Be Vietnam"/>
                <a:ea typeface="Be Vietnam"/>
                <a:cs typeface="Be Vietnam"/>
                <a:sym typeface="Be Vietnam"/>
              </a:rPr>
              <a:t>tergantung</a:t>
            </a:r>
            <a:r>
              <a:rPr lang="en-US" dirty="0"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US" dirty="0" err="1">
                <a:latin typeface="Be Vietnam"/>
                <a:ea typeface="Be Vietnam"/>
                <a:cs typeface="Be Vietnam"/>
                <a:sym typeface="Be Vietnam"/>
              </a:rPr>
              <a:t>dari</a:t>
            </a:r>
            <a:r>
              <a:rPr lang="en-US" dirty="0"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US" dirty="0" err="1">
                <a:latin typeface="Be Vietnam"/>
                <a:ea typeface="Be Vietnam"/>
                <a:cs typeface="Be Vietnam"/>
                <a:sym typeface="Be Vietnam"/>
              </a:rPr>
              <a:t>banyaknya</a:t>
            </a:r>
            <a:r>
              <a:rPr lang="en-US" dirty="0"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US" dirty="0" err="1">
                <a:latin typeface="Be Vietnam"/>
                <a:ea typeface="Be Vietnam"/>
                <a:cs typeface="Be Vietnam"/>
                <a:sym typeface="Be Vietnam"/>
              </a:rPr>
              <a:t>omset</a:t>
            </a:r>
            <a:r>
              <a:rPr lang="en-US" dirty="0">
                <a:latin typeface="Be Vietnam"/>
                <a:ea typeface="Be Vietnam"/>
                <a:cs typeface="Be Vietnam"/>
                <a:sym typeface="Be Vietnam"/>
              </a:rPr>
              <a:t> yang </a:t>
            </a:r>
            <a:r>
              <a:rPr lang="en-US" dirty="0" err="1">
                <a:latin typeface="Be Vietnam"/>
                <a:ea typeface="Be Vietnam"/>
                <a:cs typeface="Be Vietnam"/>
                <a:sym typeface="Be Vietnam"/>
              </a:rPr>
              <a:t>dimiliki</a:t>
            </a:r>
            <a:r>
              <a:rPr lang="en-US" dirty="0">
                <a:latin typeface="Be Vietnam"/>
                <a:ea typeface="Be Vietnam"/>
                <a:cs typeface="Be Vietnam"/>
                <a:sym typeface="Be Vietnam"/>
              </a:rPr>
              <a:t>. UMKM </a:t>
            </a:r>
            <a:r>
              <a:rPr lang="en-US" dirty="0" err="1">
                <a:latin typeface="Be Vietnam"/>
                <a:ea typeface="Be Vietnam"/>
                <a:cs typeface="Be Vietnam"/>
                <a:sym typeface="Be Vietnam"/>
              </a:rPr>
              <a:t>dengan</a:t>
            </a:r>
            <a:r>
              <a:rPr lang="en-US" dirty="0"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US" dirty="0" err="1">
                <a:latin typeface="Be Vietnam"/>
                <a:ea typeface="Be Vietnam"/>
                <a:cs typeface="Be Vietnam"/>
                <a:sym typeface="Be Vietnam"/>
              </a:rPr>
              <a:t>omset</a:t>
            </a:r>
            <a:r>
              <a:rPr lang="en-US" dirty="0">
                <a:latin typeface="Be Vietnam"/>
                <a:ea typeface="Be Vietnam"/>
                <a:cs typeface="Be Vietnam"/>
                <a:sym typeface="Be Vietnam"/>
              </a:rPr>
              <a:t> per </a:t>
            </a:r>
            <a:r>
              <a:rPr lang="en-US" dirty="0" err="1">
                <a:latin typeface="Be Vietnam"/>
                <a:ea typeface="Be Vietnam"/>
                <a:cs typeface="Be Vietnam"/>
                <a:sym typeface="Be Vietnam"/>
              </a:rPr>
              <a:t>tahun</a:t>
            </a:r>
            <a:r>
              <a:rPr lang="en-US" dirty="0"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US" dirty="0" err="1">
                <a:latin typeface="Be Vietnam"/>
                <a:ea typeface="Be Vietnam"/>
                <a:cs typeface="Be Vietnam"/>
                <a:sym typeface="Be Vietnam"/>
              </a:rPr>
              <a:t>kurang</a:t>
            </a:r>
            <a:r>
              <a:rPr lang="en-US" dirty="0"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US" dirty="0" err="1">
                <a:latin typeface="Be Vietnam"/>
                <a:ea typeface="Be Vietnam"/>
                <a:cs typeface="Be Vietnam"/>
                <a:sym typeface="Be Vietnam"/>
              </a:rPr>
              <a:t>dari</a:t>
            </a:r>
            <a:r>
              <a:rPr lang="en-US" dirty="0">
                <a:latin typeface="Be Vietnam"/>
                <a:ea typeface="Be Vietnam"/>
                <a:cs typeface="Be Vietnam"/>
                <a:sym typeface="Be Vietnam"/>
              </a:rPr>
              <a:t> 150 </a:t>
            </a:r>
            <a:r>
              <a:rPr lang="en-US" dirty="0" err="1">
                <a:latin typeface="Be Vietnam"/>
                <a:ea typeface="Be Vietnam"/>
                <a:cs typeface="Be Vietnam"/>
                <a:sym typeface="Be Vietnam"/>
              </a:rPr>
              <a:t>juta</a:t>
            </a:r>
            <a:r>
              <a:rPr lang="en-US" dirty="0">
                <a:latin typeface="Be Vietnam"/>
                <a:ea typeface="Be Vietnam"/>
                <a:cs typeface="Be Vietnam"/>
                <a:sym typeface="Be Vietnam"/>
              </a:rPr>
              <a:t> rupiah </a:t>
            </a:r>
            <a:r>
              <a:rPr lang="en-US" dirty="0" err="1">
                <a:latin typeface="Be Vietnam"/>
                <a:ea typeface="Be Vietnam"/>
                <a:cs typeface="Be Vietnam"/>
                <a:sym typeface="Be Vietnam"/>
              </a:rPr>
              <a:t>mendominasi</a:t>
            </a:r>
            <a:r>
              <a:rPr lang="en-US" dirty="0">
                <a:latin typeface="Be Vietnam"/>
                <a:ea typeface="Be Vietnam"/>
                <a:cs typeface="Be Vietnam"/>
                <a:sym typeface="Be Vietnam"/>
              </a:rPr>
              <a:t>. </a:t>
            </a:r>
            <a:r>
              <a:rPr lang="en-US" dirty="0" err="1">
                <a:latin typeface="Be Vietnam"/>
                <a:ea typeface="Be Vietnam"/>
                <a:cs typeface="Be Vietnam"/>
                <a:sym typeface="Be Vietnam"/>
              </a:rPr>
              <a:t>Sedangkan</a:t>
            </a:r>
            <a:r>
              <a:rPr lang="en-US" dirty="0">
                <a:latin typeface="Be Vietnam"/>
                <a:ea typeface="Be Vietnam"/>
                <a:cs typeface="Be Vietnam"/>
                <a:sym typeface="Be Vietnam"/>
              </a:rPr>
              <a:t> UMKM </a:t>
            </a:r>
            <a:r>
              <a:rPr lang="en-US" dirty="0" err="1">
                <a:latin typeface="Be Vietnam"/>
                <a:ea typeface="Be Vietnam"/>
                <a:cs typeface="Be Vietnam"/>
                <a:sym typeface="Be Vietnam"/>
              </a:rPr>
              <a:t>beromset</a:t>
            </a:r>
            <a:r>
              <a:rPr lang="en-US" dirty="0"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US" dirty="0" err="1">
                <a:latin typeface="Be Vietnam"/>
                <a:ea typeface="Be Vietnam"/>
                <a:cs typeface="Be Vietnam"/>
                <a:sym typeface="Be Vietnam"/>
              </a:rPr>
              <a:t>menengah</a:t>
            </a:r>
            <a:r>
              <a:rPr lang="en-US" dirty="0"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US" dirty="0" err="1">
                <a:latin typeface="Be Vietnam"/>
                <a:ea typeface="Be Vietnam"/>
                <a:cs typeface="Be Vietnam"/>
                <a:sym typeface="Be Vietnam"/>
              </a:rPr>
              <a:t>yaitu</a:t>
            </a:r>
            <a:r>
              <a:rPr lang="en-US" dirty="0">
                <a:latin typeface="Be Vietnam"/>
                <a:ea typeface="Be Vietnam"/>
                <a:cs typeface="Be Vietnam"/>
                <a:sym typeface="Be Vietnam"/>
              </a:rPr>
              <a:t> 25 M - 50 M yang paling </a:t>
            </a:r>
            <a:r>
              <a:rPr lang="en-US" dirty="0" err="1">
                <a:latin typeface="Be Vietnam"/>
                <a:ea typeface="Be Vietnam"/>
                <a:cs typeface="Be Vietnam"/>
                <a:sym typeface="Be Vietnam"/>
              </a:rPr>
              <a:t>sedikit</a:t>
            </a:r>
            <a:r>
              <a:rPr lang="en-US" dirty="0">
                <a:latin typeface="Be Vietnam"/>
                <a:ea typeface="Be Vietnam"/>
                <a:cs typeface="Be Vietnam"/>
                <a:sym typeface="Be Vietnam"/>
              </a:rPr>
              <a:t>. </a:t>
            </a:r>
            <a:r>
              <a:rPr lang="en-US" dirty="0" err="1">
                <a:latin typeface="Be Vietnam"/>
                <a:ea typeface="Be Vietnam"/>
                <a:cs typeface="Be Vietnam"/>
                <a:sym typeface="Be Vietnam"/>
              </a:rPr>
              <a:t>Sedikit</a:t>
            </a:r>
            <a:r>
              <a:rPr lang="en-US" dirty="0"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US" dirty="0" err="1">
                <a:latin typeface="Be Vietnam"/>
                <a:ea typeface="Be Vietnam"/>
                <a:cs typeface="Be Vietnam"/>
                <a:sym typeface="Be Vietnam"/>
              </a:rPr>
              <a:t>sekali</a:t>
            </a:r>
            <a:r>
              <a:rPr lang="en-US" dirty="0"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US" dirty="0" err="1">
                <a:latin typeface="Be Vietnam"/>
                <a:ea typeface="Be Vietnam"/>
                <a:cs typeface="Be Vietnam"/>
                <a:sym typeface="Be Vietnam"/>
              </a:rPr>
              <a:t>pengusaha</a:t>
            </a:r>
            <a:r>
              <a:rPr lang="en-US" dirty="0">
                <a:latin typeface="Be Vietnam"/>
                <a:ea typeface="Be Vietnam"/>
                <a:cs typeface="Be Vietnam"/>
                <a:sym typeface="Be Vietnam"/>
              </a:rPr>
              <a:t> yang </a:t>
            </a:r>
            <a:r>
              <a:rPr lang="en-US" dirty="0" err="1">
                <a:latin typeface="Be Vietnam"/>
                <a:ea typeface="Be Vietnam"/>
                <a:cs typeface="Be Vietnam"/>
                <a:sym typeface="Be Vietnam"/>
              </a:rPr>
              <a:t>memiliki</a:t>
            </a:r>
            <a:r>
              <a:rPr lang="en-US" dirty="0"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US" dirty="0" err="1">
                <a:latin typeface="Be Vietnam"/>
                <a:ea typeface="Be Vietnam"/>
                <a:cs typeface="Be Vietnam"/>
                <a:sym typeface="Be Vietnam"/>
              </a:rPr>
              <a:t>omset</a:t>
            </a:r>
            <a:r>
              <a:rPr lang="en-US" dirty="0"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US" dirty="0" err="1">
                <a:latin typeface="Be Vietnam"/>
                <a:ea typeface="Be Vietnam"/>
                <a:cs typeface="Be Vietnam"/>
                <a:sym typeface="Be Vietnam"/>
              </a:rPr>
              <a:t>lebih</a:t>
            </a:r>
            <a:r>
              <a:rPr lang="en-US" dirty="0"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US" dirty="0" err="1">
                <a:latin typeface="Be Vietnam"/>
                <a:ea typeface="Be Vietnam"/>
                <a:cs typeface="Be Vietnam"/>
                <a:sym typeface="Be Vietnam"/>
              </a:rPr>
              <a:t>dari</a:t>
            </a:r>
            <a:r>
              <a:rPr lang="en-US" dirty="0">
                <a:latin typeface="Be Vietnam"/>
                <a:ea typeface="Be Vietnam"/>
                <a:cs typeface="Be Vietnam"/>
                <a:sym typeface="Be Vietnam"/>
              </a:rPr>
              <a:t> 2,5 M </a:t>
            </a:r>
            <a:r>
              <a:rPr lang="en-US" dirty="0" err="1">
                <a:latin typeface="Be Vietnam"/>
                <a:ea typeface="Be Vietnam"/>
                <a:cs typeface="Be Vietnam"/>
                <a:sym typeface="Be Vietnam"/>
              </a:rPr>
              <a:t>bahkan</a:t>
            </a:r>
            <a:r>
              <a:rPr lang="en-US" dirty="0"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US" dirty="0" err="1">
                <a:latin typeface="Be Vietnam"/>
                <a:ea typeface="Be Vietnam"/>
                <a:cs typeface="Be Vietnam"/>
                <a:sym typeface="Be Vietnam"/>
              </a:rPr>
              <a:t>semakin</a:t>
            </a:r>
            <a:r>
              <a:rPr lang="en-US" dirty="0"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US" dirty="0" err="1">
                <a:latin typeface="Be Vietnam"/>
                <a:ea typeface="Be Vietnam"/>
                <a:cs typeface="Be Vietnam"/>
                <a:sym typeface="Be Vietnam"/>
              </a:rPr>
              <a:t>besar</a:t>
            </a:r>
            <a:r>
              <a:rPr lang="en-US" dirty="0"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US" dirty="0" err="1">
                <a:latin typeface="Be Vietnam"/>
                <a:ea typeface="Be Vietnam"/>
                <a:cs typeface="Be Vietnam"/>
                <a:sym typeface="Be Vietnam"/>
              </a:rPr>
              <a:t>omsetnya</a:t>
            </a:r>
            <a:r>
              <a:rPr lang="en-US" dirty="0">
                <a:latin typeface="Be Vietnam"/>
                <a:ea typeface="Be Vietnam"/>
                <a:cs typeface="Be Vietnam"/>
                <a:sym typeface="Be Vietnam"/>
              </a:rPr>
              <a:t>, </a:t>
            </a:r>
            <a:r>
              <a:rPr lang="en-US" dirty="0" err="1">
                <a:latin typeface="Be Vietnam"/>
                <a:ea typeface="Be Vietnam"/>
                <a:cs typeface="Be Vietnam"/>
                <a:sym typeface="Be Vietnam"/>
              </a:rPr>
              <a:t>semakin</a:t>
            </a:r>
            <a:r>
              <a:rPr lang="en-US" dirty="0"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US" dirty="0" err="1">
                <a:latin typeface="Be Vietnam"/>
                <a:ea typeface="Be Vietnam"/>
                <a:cs typeface="Be Vietnam"/>
                <a:sym typeface="Be Vietnam"/>
              </a:rPr>
              <a:t>sedikit</a:t>
            </a:r>
            <a:r>
              <a:rPr lang="en-US" dirty="0"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US" dirty="0" err="1">
                <a:latin typeface="Be Vietnam"/>
                <a:ea typeface="Be Vietnam"/>
                <a:cs typeface="Be Vietnam"/>
                <a:sym typeface="Be Vietnam"/>
              </a:rPr>
              <a:t>jumlahnya</a:t>
            </a:r>
            <a:r>
              <a:rPr lang="en-US" dirty="0">
                <a:latin typeface="Be Vietnam"/>
                <a:ea typeface="Be Vietnam"/>
                <a:cs typeface="Be Vietnam"/>
                <a:sym typeface="Be Vietnam"/>
              </a:rPr>
              <a:t>.</a:t>
            </a: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dirty="0" err="1">
                <a:latin typeface="Be Vietnam"/>
                <a:ea typeface="Be Vietnam"/>
                <a:cs typeface="Be Vietnam"/>
                <a:sym typeface="Be Vietnam"/>
              </a:rPr>
              <a:t>Perlu</a:t>
            </a:r>
            <a:r>
              <a:rPr lang="en-US" dirty="0"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US" dirty="0" err="1">
                <a:latin typeface="Be Vietnam"/>
                <a:ea typeface="Be Vietnam"/>
                <a:cs typeface="Be Vietnam"/>
                <a:sym typeface="Be Vietnam"/>
              </a:rPr>
              <a:t>diperhatikan</a:t>
            </a:r>
            <a:r>
              <a:rPr lang="en-US" dirty="0"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US" dirty="0" err="1">
                <a:latin typeface="Be Vietnam"/>
                <a:ea typeface="Be Vietnam"/>
                <a:cs typeface="Be Vietnam"/>
                <a:sym typeface="Be Vietnam"/>
              </a:rPr>
              <a:t>bahwa</a:t>
            </a:r>
            <a:r>
              <a:rPr lang="en-US" dirty="0"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US" dirty="0" err="1">
                <a:latin typeface="Be Vietnam"/>
                <a:ea typeface="Be Vietnam"/>
                <a:cs typeface="Be Vietnam"/>
                <a:sym typeface="Be Vietnam"/>
              </a:rPr>
              <a:t>kriteria</a:t>
            </a:r>
            <a:r>
              <a:rPr lang="en-US" dirty="0">
                <a:latin typeface="Be Vietnam"/>
                <a:ea typeface="Be Vietnam"/>
                <a:cs typeface="Be Vietnam"/>
                <a:sym typeface="Be Vietnam"/>
              </a:rPr>
              <a:t> UMKM </a:t>
            </a:r>
            <a:r>
              <a:rPr lang="en-US" dirty="0" err="1">
                <a:latin typeface="Be Vietnam"/>
                <a:ea typeface="Be Vietnam"/>
                <a:cs typeface="Be Vietnam"/>
                <a:sym typeface="Be Vietnam"/>
              </a:rPr>
              <a:t>adalah</a:t>
            </a:r>
            <a:r>
              <a:rPr lang="en-US" dirty="0"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US" dirty="0" err="1">
                <a:latin typeface="Be Vietnam"/>
                <a:ea typeface="Be Vietnam"/>
                <a:cs typeface="Be Vietnam"/>
                <a:sym typeface="Be Vietnam"/>
              </a:rPr>
              <a:t>memiliki</a:t>
            </a:r>
            <a:r>
              <a:rPr lang="en-US" dirty="0"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US" dirty="0" err="1">
                <a:latin typeface="Be Vietnam"/>
                <a:ea typeface="Be Vietnam"/>
                <a:cs typeface="Be Vietnam"/>
                <a:sym typeface="Be Vietnam"/>
              </a:rPr>
              <a:t>omset</a:t>
            </a:r>
            <a:r>
              <a:rPr lang="en-US" dirty="0">
                <a:latin typeface="Be Vietnam"/>
                <a:ea typeface="Be Vietnam"/>
                <a:cs typeface="Be Vietnam"/>
                <a:sym typeface="Be Vietnam"/>
              </a:rPr>
              <a:t> per </a:t>
            </a:r>
            <a:r>
              <a:rPr lang="en-US" dirty="0" err="1">
                <a:latin typeface="Be Vietnam"/>
                <a:ea typeface="Be Vietnam"/>
                <a:cs typeface="Be Vietnam"/>
                <a:sym typeface="Be Vietnam"/>
              </a:rPr>
              <a:t>tahun</a:t>
            </a:r>
            <a:r>
              <a:rPr lang="en-US" dirty="0"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US" dirty="0" err="1">
                <a:latin typeface="Be Vietnam"/>
                <a:ea typeface="Be Vietnam"/>
                <a:cs typeface="Be Vietnam"/>
                <a:sym typeface="Be Vietnam"/>
              </a:rPr>
              <a:t>sebanyak</a:t>
            </a:r>
            <a:r>
              <a:rPr lang="en-US" dirty="0">
                <a:latin typeface="Be Vietnam"/>
                <a:ea typeface="Be Vietnam"/>
                <a:cs typeface="Be Vietnam"/>
                <a:sym typeface="Be Vietnam"/>
              </a:rPr>
              <a:t> 500 </a:t>
            </a:r>
            <a:r>
              <a:rPr lang="en-US" dirty="0" err="1">
                <a:latin typeface="Be Vietnam"/>
                <a:ea typeface="Be Vietnam"/>
                <a:cs typeface="Be Vietnam"/>
                <a:sym typeface="Be Vietnam"/>
              </a:rPr>
              <a:t>juta</a:t>
            </a:r>
            <a:r>
              <a:rPr lang="en-US" dirty="0"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US" dirty="0" err="1">
                <a:latin typeface="Be Vietnam"/>
                <a:ea typeface="Be Vietnam"/>
                <a:cs typeface="Be Vietnam"/>
                <a:sym typeface="Be Vietnam"/>
              </a:rPr>
              <a:t>atau</a:t>
            </a:r>
            <a:r>
              <a:rPr lang="en-US" dirty="0"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US" dirty="0" err="1">
                <a:latin typeface="Be Vietnam"/>
                <a:ea typeface="Be Vietnam"/>
                <a:cs typeface="Be Vietnam"/>
                <a:sym typeface="Be Vietnam"/>
              </a:rPr>
              <a:t>kurang</a:t>
            </a:r>
            <a:r>
              <a:rPr lang="en-US" dirty="0">
                <a:latin typeface="Be Vietnam"/>
                <a:ea typeface="Be Vietnam"/>
                <a:cs typeface="Be Vietnam"/>
                <a:sym typeface="Be Vietnam"/>
              </a:rPr>
              <a:t>. </a:t>
            </a:r>
            <a:r>
              <a:rPr lang="en-US" dirty="0" err="1">
                <a:latin typeface="Be Vietnam"/>
                <a:ea typeface="Be Vietnam"/>
                <a:cs typeface="Be Vietnam"/>
                <a:sym typeface="Be Vietnam"/>
              </a:rPr>
              <a:t>Sehingga</a:t>
            </a:r>
            <a:r>
              <a:rPr lang="en-US" dirty="0"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US" dirty="0" err="1">
                <a:latin typeface="Be Vietnam"/>
                <a:ea typeface="Be Vietnam"/>
                <a:cs typeface="Be Vietnam"/>
                <a:sym typeface="Be Vietnam"/>
              </a:rPr>
              <a:t>dimungkinkan</a:t>
            </a:r>
            <a:r>
              <a:rPr lang="en-US" dirty="0"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US" dirty="0" err="1">
                <a:latin typeface="Be Vietnam"/>
                <a:ea typeface="Be Vietnam"/>
                <a:cs typeface="Be Vietnam"/>
                <a:sym typeface="Be Vietnam"/>
              </a:rPr>
              <a:t>ada</a:t>
            </a:r>
            <a:r>
              <a:rPr lang="en-US" dirty="0"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US" dirty="0" err="1">
                <a:latin typeface="Be Vietnam"/>
                <a:ea typeface="Be Vietnam"/>
                <a:cs typeface="Be Vietnam"/>
                <a:sym typeface="Be Vietnam"/>
              </a:rPr>
              <a:t>responden</a:t>
            </a:r>
            <a:r>
              <a:rPr lang="en-US" dirty="0"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US" dirty="0" err="1">
                <a:latin typeface="Be Vietnam"/>
                <a:ea typeface="Be Vietnam"/>
                <a:cs typeface="Be Vietnam"/>
                <a:sym typeface="Be Vietnam"/>
              </a:rPr>
              <a:t>tidak</a:t>
            </a:r>
            <a:r>
              <a:rPr lang="en-US" dirty="0"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US" dirty="0" err="1">
                <a:latin typeface="Be Vietnam"/>
                <a:ea typeface="Be Vietnam"/>
                <a:cs typeface="Be Vietnam"/>
                <a:sym typeface="Be Vietnam"/>
              </a:rPr>
              <a:t>relevan</a:t>
            </a:r>
            <a:r>
              <a:rPr lang="en-US" dirty="0"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US" dirty="0" err="1">
                <a:latin typeface="Be Vietnam"/>
                <a:ea typeface="Be Vietnam"/>
                <a:cs typeface="Be Vietnam"/>
                <a:sym typeface="Be Vietnam"/>
              </a:rPr>
              <a:t>dikatakan</a:t>
            </a:r>
            <a:r>
              <a:rPr lang="en-US" dirty="0">
                <a:latin typeface="Be Vietnam"/>
                <a:ea typeface="Be Vietnam"/>
                <a:cs typeface="Be Vietnam"/>
                <a:sym typeface="Be Vietnam"/>
              </a:rPr>
              <a:t> UMKM.</a:t>
            </a:r>
          </a:p>
        </p:txBody>
      </p:sp>
    </p:spTree>
    <p:extLst>
      <p:ext uri="{BB962C8B-B14F-4D97-AF65-F5344CB8AC3E}">
        <p14:creationId xmlns:p14="http://schemas.microsoft.com/office/powerpoint/2010/main" val="26236297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>
          <a:extLst>
            <a:ext uri="{FF2B5EF4-FFF2-40B4-BE49-F238E27FC236}">
              <a16:creationId xmlns:a16="http://schemas.microsoft.com/office/drawing/2014/main" id="{7CAF6E77-87ED-6D04-A081-8D1B76676E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f408cc10d1_0_12">
            <a:extLst>
              <a:ext uri="{FF2B5EF4-FFF2-40B4-BE49-F238E27FC236}">
                <a16:creationId xmlns:a16="http://schemas.microsoft.com/office/drawing/2014/main" id="{8E7E16D1-F6EC-B72A-2752-77C2D0F8A35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746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3500">
                <a:latin typeface="Be Vietnam"/>
                <a:ea typeface="Be Vietnam"/>
                <a:cs typeface="Be Vietnam"/>
                <a:sym typeface="Be Vietnam"/>
              </a:rPr>
              <a:t>Step 3 - Data Exploration &amp; Data Visualisation</a:t>
            </a:r>
            <a:endParaRPr sz="3500">
              <a:latin typeface="Be Vietnam"/>
              <a:ea typeface="Be Vietnam"/>
              <a:cs typeface="Be Vietnam"/>
              <a:sym typeface="Be Vietnam"/>
            </a:endParaRPr>
          </a:p>
        </p:txBody>
      </p:sp>
      <p:sp>
        <p:nvSpPr>
          <p:cNvPr id="111" name="Google Shape;111;gf408cc10d1_0_12">
            <a:extLst>
              <a:ext uri="{FF2B5EF4-FFF2-40B4-BE49-F238E27FC236}">
                <a16:creationId xmlns:a16="http://schemas.microsoft.com/office/drawing/2014/main" id="{3B82C006-0FD9-9906-ED31-50EA220516F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992525" y="1764355"/>
            <a:ext cx="6443332" cy="1824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ID" dirty="0" err="1">
                <a:latin typeface="Be Vietnam"/>
                <a:ea typeface="Be Vietnam"/>
                <a:cs typeface="Be Vietnam"/>
                <a:sym typeface="Be Vietnam"/>
              </a:rPr>
              <a:t>Terlihat</a:t>
            </a:r>
            <a:r>
              <a:rPr lang="en-ID" dirty="0"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ID" dirty="0" err="1">
                <a:latin typeface="Be Vietnam"/>
                <a:ea typeface="Be Vietnam"/>
                <a:cs typeface="Be Vietnam"/>
                <a:sym typeface="Be Vietnam"/>
              </a:rPr>
              <a:t>kabupaten</a:t>
            </a:r>
            <a:r>
              <a:rPr lang="en-ID" dirty="0"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ID" dirty="0" err="1">
                <a:latin typeface="Be Vietnam"/>
                <a:ea typeface="Be Vietnam"/>
                <a:cs typeface="Be Vietnam"/>
                <a:sym typeface="Be Vietnam"/>
              </a:rPr>
              <a:t>dengan</a:t>
            </a:r>
            <a:r>
              <a:rPr lang="en-ID" dirty="0"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ID" dirty="0" err="1">
                <a:latin typeface="Be Vietnam"/>
                <a:ea typeface="Be Vietnam"/>
                <a:cs typeface="Be Vietnam"/>
                <a:sym typeface="Be Vietnam"/>
              </a:rPr>
              <a:t>jumlah</a:t>
            </a:r>
            <a:r>
              <a:rPr lang="en-ID" dirty="0"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ID" dirty="0" err="1">
                <a:latin typeface="Be Vietnam"/>
                <a:ea typeface="Be Vietnam"/>
                <a:cs typeface="Be Vietnam"/>
                <a:sym typeface="Be Vietnam"/>
              </a:rPr>
              <a:t>responden</a:t>
            </a:r>
            <a:r>
              <a:rPr lang="en-ID" dirty="0"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ID" dirty="0" err="1">
                <a:latin typeface="Be Vietnam"/>
                <a:ea typeface="Be Vietnam"/>
                <a:cs typeface="Be Vietnam"/>
                <a:sym typeface="Be Vietnam"/>
              </a:rPr>
              <a:t>umkm</a:t>
            </a:r>
            <a:r>
              <a:rPr lang="en-ID" dirty="0"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ID" dirty="0" err="1">
                <a:latin typeface="Be Vietnam"/>
                <a:ea typeface="Be Vietnam"/>
                <a:cs typeface="Be Vietnam"/>
                <a:sym typeface="Be Vietnam"/>
              </a:rPr>
              <a:t>terbanyak</a:t>
            </a:r>
            <a:r>
              <a:rPr lang="en-ID" dirty="0"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ID" dirty="0" err="1">
                <a:latin typeface="Be Vietnam"/>
                <a:ea typeface="Be Vietnam"/>
                <a:cs typeface="Be Vietnam"/>
                <a:sym typeface="Be Vietnam"/>
              </a:rPr>
              <a:t>adalah</a:t>
            </a:r>
            <a:r>
              <a:rPr lang="en-ID" dirty="0"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ID" dirty="0" err="1">
                <a:latin typeface="Be Vietnam"/>
                <a:ea typeface="Be Vietnam"/>
                <a:cs typeface="Be Vietnam"/>
                <a:sym typeface="Be Vietnam"/>
              </a:rPr>
              <a:t>Kabupaten</a:t>
            </a:r>
            <a:r>
              <a:rPr lang="en-ID" dirty="0">
                <a:latin typeface="Be Vietnam"/>
                <a:ea typeface="Be Vietnam"/>
                <a:cs typeface="Be Vietnam"/>
                <a:sym typeface="Be Vietnam"/>
              </a:rPr>
              <a:t> Malang. </a:t>
            </a:r>
            <a:r>
              <a:rPr lang="en-ID" dirty="0" err="1">
                <a:latin typeface="Be Vietnam"/>
                <a:ea typeface="Be Vietnam"/>
                <a:cs typeface="Be Vietnam"/>
                <a:sym typeface="Be Vietnam"/>
              </a:rPr>
              <a:t>Terendah</a:t>
            </a:r>
            <a:r>
              <a:rPr lang="en-ID" dirty="0"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ID" dirty="0" err="1">
                <a:latin typeface="Be Vietnam"/>
                <a:ea typeface="Be Vietnam"/>
                <a:cs typeface="Be Vietnam"/>
                <a:sym typeface="Be Vietnam"/>
              </a:rPr>
              <a:t>jatuh</a:t>
            </a:r>
            <a:r>
              <a:rPr lang="en-ID" dirty="0"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ID" dirty="0" err="1">
                <a:latin typeface="Be Vietnam"/>
                <a:ea typeface="Be Vietnam"/>
                <a:cs typeface="Be Vietnam"/>
                <a:sym typeface="Be Vietnam"/>
              </a:rPr>
              <a:t>kepada</a:t>
            </a:r>
            <a:r>
              <a:rPr lang="en-ID" dirty="0"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ID" dirty="0" err="1">
                <a:latin typeface="Be Vietnam"/>
                <a:ea typeface="Be Vietnam"/>
                <a:cs typeface="Be Vietnam"/>
                <a:sym typeface="Be Vietnam"/>
              </a:rPr>
              <a:t>Kabupaten</a:t>
            </a:r>
            <a:r>
              <a:rPr lang="en-ID" dirty="0"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ID" dirty="0" err="1">
                <a:latin typeface="Be Vietnam"/>
                <a:ea typeface="Be Vietnam"/>
                <a:cs typeface="Be Vietnam"/>
                <a:sym typeface="Be Vietnam"/>
              </a:rPr>
              <a:t>Pacitan</a:t>
            </a:r>
            <a:endParaRPr lang="en-ID" dirty="0">
              <a:latin typeface="Be Vietnam"/>
              <a:ea typeface="Be Vietnam"/>
              <a:cs typeface="Be Vietnam"/>
              <a:sym typeface="Be Vietnam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ID" dirty="0" err="1">
                <a:latin typeface="Be Vietnam"/>
                <a:ea typeface="Be Vietnam"/>
                <a:cs typeface="Be Vietnam"/>
                <a:sym typeface="Be Vietnam"/>
              </a:rPr>
              <a:t>Sedangkan</a:t>
            </a:r>
            <a:r>
              <a:rPr lang="en-ID" dirty="0"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ID" dirty="0" err="1">
                <a:latin typeface="Be Vietnam"/>
                <a:ea typeface="Be Vietnam"/>
                <a:cs typeface="Be Vietnam"/>
                <a:sym typeface="Be Vietnam"/>
              </a:rPr>
              <a:t>untuk</a:t>
            </a:r>
            <a:r>
              <a:rPr lang="en-ID" dirty="0"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ID" dirty="0" err="1">
                <a:latin typeface="Be Vietnam"/>
                <a:ea typeface="Be Vietnam"/>
                <a:cs typeface="Be Vietnam"/>
                <a:sym typeface="Be Vietnam"/>
              </a:rPr>
              <a:t>kecamatan</a:t>
            </a:r>
            <a:r>
              <a:rPr lang="en-ID" dirty="0"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ID" dirty="0" err="1">
                <a:latin typeface="Be Vietnam"/>
                <a:ea typeface="Be Vietnam"/>
                <a:cs typeface="Be Vietnam"/>
                <a:sym typeface="Be Vietnam"/>
              </a:rPr>
              <a:t>dengan</a:t>
            </a:r>
            <a:r>
              <a:rPr lang="en-ID" dirty="0"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ID" dirty="0" err="1">
                <a:latin typeface="Be Vietnam"/>
                <a:ea typeface="Be Vietnam"/>
                <a:cs typeface="Be Vietnam"/>
                <a:sym typeface="Be Vietnam"/>
              </a:rPr>
              <a:t>jumlah</a:t>
            </a:r>
            <a:r>
              <a:rPr lang="en-ID" dirty="0"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ID" dirty="0" err="1">
                <a:latin typeface="Be Vietnam"/>
                <a:ea typeface="Be Vietnam"/>
                <a:cs typeface="Be Vietnam"/>
                <a:sym typeface="Be Vietnam"/>
              </a:rPr>
              <a:t>responden</a:t>
            </a:r>
            <a:r>
              <a:rPr lang="en-ID" dirty="0"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ID" dirty="0" err="1">
                <a:latin typeface="Be Vietnam"/>
                <a:ea typeface="Be Vietnam"/>
                <a:cs typeface="Be Vietnam"/>
                <a:sym typeface="Be Vietnam"/>
              </a:rPr>
              <a:t>umkm</a:t>
            </a:r>
            <a:r>
              <a:rPr lang="en-ID" dirty="0"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ID" dirty="0" err="1">
                <a:latin typeface="Be Vietnam"/>
                <a:ea typeface="Be Vietnam"/>
                <a:cs typeface="Be Vietnam"/>
                <a:sym typeface="Be Vietnam"/>
              </a:rPr>
              <a:t>terbanyak</a:t>
            </a:r>
            <a:r>
              <a:rPr lang="en-ID" dirty="0"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ID" dirty="0" err="1">
                <a:latin typeface="Be Vietnam"/>
                <a:ea typeface="Be Vietnam"/>
                <a:cs typeface="Be Vietnam"/>
                <a:sym typeface="Be Vietnam"/>
              </a:rPr>
              <a:t>adalah</a:t>
            </a:r>
            <a:endParaRPr dirty="0">
              <a:latin typeface="Be Vietnam"/>
              <a:ea typeface="Be Vietnam"/>
              <a:cs typeface="Be Vietnam"/>
              <a:sym typeface="Be Vietnam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6FEB8E6-4DC7-4539-A4CC-5260FF932A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023" y="1764355"/>
            <a:ext cx="2923576" cy="2051632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1247F15B-D51C-7416-A2F2-5449B59C6D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023" y="3815986"/>
            <a:ext cx="4973626" cy="2856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34233488-C7AC-F18C-AECE-64E43C5BC3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7649" y="3870641"/>
            <a:ext cx="5019274" cy="2801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2241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>
          <a:extLst>
            <a:ext uri="{FF2B5EF4-FFF2-40B4-BE49-F238E27FC236}">
              <a16:creationId xmlns:a16="http://schemas.microsoft.com/office/drawing/2014/main" id="{F2B08A3E-031B-DDC1-C43D-67D9047BB4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f408cc10d1_0_12">
            <a:extLst>
              <a:ext uri="{FF2B5EF4-FFF2-40B4-BE49-F238E27FC236}">
                <a16:creationId xmlns:a16="http://schemas.microsoft.com/office/drawing/2014/main" id="{105FB24D-38B3-F334-A17D-A3DAB76E0F8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746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3500">
                <a:latin typeface="Be Vietnam"/>
                <a:ea typeface="Be Vietnam"/>
                <a:cs typeface="Be Vietnam"/>
                <a:sym typeface="Be Vietnam"/>
              </a:rPr>
              <a:t>Step 3 - Data Exploration &amp; Data Visualisation</a:t>
            </a:r>
            <a:endParaRPr sz="3500">
              <a:latin typeface="Be Vietnam"/>
              <a:ea typeface="Be Vietnam"/>
              <a:cs typeface="Be Vietnam"/>
              <a:sym typeface="Be Vietnam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E11C5F8-E196-F414-D9E5-13CF186D34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3172"/>
          <a:stretch/>
        </p:blipFill>
        <p:spPr>
          <a:xfrm>
            <a:off x="537030" y="1910189"/>
            <a:ext cx="3790421" cy="15188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4B458FD-3D55-2F9E-1AD9-73875B3E6F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030" y="3463627"/>
            <a:ext cx="3808504" cy="1990876"/>
          </a:xfrm>
          <a:prstGeom prst="rect">
            <a:avLst/>
          </a:prstGeom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8A1BCDB7-7BD8-E410-EC19-2306E8CC37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0453" y="1952218"/>
            <a:ext cx="6353881" cy="2218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6C9A4B0-05AA-55DC-1CA6-517B651A7C31}"/>
              </a:ext>
            </a:extLst>
          </p:cNvPr>
          <p:cNvSpPr txBox="1"/>
          <p:nvPr/>
        </p:nvSpPr>
        <p:spPr>
          <a:xfrm>
            <a:off x="4520453" y="4327759"/>
            <a:ext cx="664398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ID" b="0" i="0" dirty="0" err="1">
                <a:solidFill>
                  <a:schemeClr val="tx1"/>
                </a:solidFill>
                <a:effectLst/>
                <a:latin typeface="Be Vietnam"/>
              </a:rPr>
              <a:t>Ternyata</a:t>
            </a:r>
            <a:r>
              <a:rPr lang="en-ID" b="0" i="0" dirty="0">
                <a:solidFill>
                  <a:schemeClr val="tx1"/>
                </a:solidFill>
                <a:effectLst/>
                <a:latin typeface="Be Vietnam"/>
              </a:rPr>
              <a:t> </a:t>
            </a:r>
            <a:r>
              <a:rPr lang="en-ID" b="0" i="0" dirty="0" err="1">
                <a:solidFill>
                  <a:schemeClr val="tx1"/>
                </a:solidFill>
                <a:effectLst/>
                <a:latin typeface="Be Vietnam"/>
              </a:rPr>
              <a:t>pelaku</a:t>
            </a:r>
            <a:r>
              <a:rPr lang="en-ID" b="0" i="0" dirty="0">
                <a:solidFill>
                  <a:schemeClr val="tx1"/>
                </a:solidFill>
                <a:effectLst/>
                <a:latin typeface="Be Vietnam"/>
              </a:rPr>
              <a:t> UMKM di </a:t>
            </a:r>
            <a:r>
              <a:rPr lang="en-ID" b="0" i="0" dirty="0" err="1">
                <a:solidFill>
                  <a:schemeClr val="tx1"/>
                </a:solidFill>
                <a:effectLst/>
                <a:latin typeface="Be Vietnam"/>
              </a:rPr>
              <a:t>Jawa</a:t>
            </a:r>
            <a:r>
              <a:rPr lang="en-ID" b="0" i="0" dirty="0">
                <a:solidFill>
                  <a:schemeClr val="tx1"/>
                </a:solidFill>
                <a:effectLst/>
                <a:latin typeface="Be Vietnam"/>
              </a:rPr>
              <a:t> Timur </a:t>
            </a:r>
            <a:r>
              <a:rPr lang="en-ID" b="0" i="0" dirty="0" err="1">
                <a:solidFill>
                  <a:schemeClr val="tx1"/>
                </a:solidFill>
                <a:effectLst/>
                <a:latin typeface="Be Vietnam"/>
              </a:rPr>
              <a:t>didominasi</a:t>
            </a:r>
            <a:r>
              <a:rPr lang="en-ID" b="0" i="0" dirty="0">
                <a:solidFill>
                  <a:schemeClr val="tx1"/>
                </a:solidFill>
                <a:effectLst/>
                <a:latin typeface="Be Vietnam"/>
              </a:rPr>
              <a:t> oleh </a:t>
            </a:r>
            <a:r>
              <a:rPr lang="en-ID" b="0" i="0" dirty="0" err="1">
                <a:solidFill>
                  <a:schemeClr val="tx1"/>
                </a:solidFill>
                <a:effectLst/>
                <a:latin typeface="Be Vietnam"/>
              </a:rPr>
              <a:t>jenis</a:t>
            </a:r>
            <a:r>
              <a:rPr lang="en-ID" b="0" i="0" dirty="0">
                <a:solidFill>
                  <a:schemeClr val="tx1"/>
                </a:solidFill>
                <a:effectLst/>
                <a:latin typeface="Be Vietnam"/>
              </a:rPr>
              <a:t> </a:t>
            </a:r>
            <a:r>
              <a:rPr lang="en-ID" b="0" i="0" dirty="0" err="1">
                <a:solidFill>
                  <a:schemeClr val="tx1"/>
                </a:solidFill>
                <a:effectLst/>
                <a:latin typeface="Be Vietnam"/>
              </a:rPr>
              <a:t>kelamin</a:t>
            </a:r>
            <a:r>
              <a:rPr lang="en-ID" b="0" i="0" dirty="0">
                <a:solidFill>
                  <a:schemeClr val="tx1"/>
                </a:solidFill>
                <a:effectLst/>
                <a:latin typeface="Be Vietnam"/>
              </a:rPr>
              <a:t> </a:t>
            </a:r>
            <a:r>
              <a:rPr lang="en-ID" b="0" i="0" dirty="0" err="1">
                <a:solidFill>
                  <a:schemeClr val="tx1"/>
                </a:solidFill>
                <a:effectLst/>
                <a:latin typeface="Be Vietnam"/>
              </a:rPr>
              <a:t>perempuan</a:t>
            </a:r>
            <a:r>
              <a:rPr lang="en-ID" b="0" i="0" dirty="0">
                <a:solidFill>
                  <a:schemeClr val="tx1"/>
                </a:solidFill>
                <a:effectLst/>
                <a:latin typeface="Be Vietnam"/>
              </a:rPr>
              <a:t> yang mana </a:t>
            </a:r>
            <a:r>
              <a:rPr lang="en-ID" b="0" i="0" dirty="0" err="1">
                <a:solidFill>
                  <a:schemeClr val="tx1"/>
                </a:solidFill>
                <a:effectLst/>
                <a:latin typeface="Be Vietnam"/>
              </a:rPr>
              <a:t>porsinya</a:t>
            </a:r>
            <a:r>
              <a:rPr lang="en-ID" b="0" i="0" dirty="0">
                <a:solidFill>
                  <a:schemeClr val="tx1"/>
                </a:solidFill>
                <a:effectLst/>
                <a:latin typeface="Be Vietnam"/>
              </a:rPr>
              <a:t> </a:t>
            </a:r>
            <a:r>
              <a:rPr lang="en-ID" b="0" i="0" dirty="0" err="1">
                <a:solidFill>
                  <a:schemeClr val="tx1"/>
                </a:solidFill>
                <a:effectLst/>
                <a:latin typeface="Be Vietnam"/>
              </a:rPr>
              <a:t>sebesar</a:t>
            </a:r>
            <a:r>
              <a:rPr lang="en-ID" b="0" i="0" dirty="0">
                <a:solidFill>
                  <a:schemeClr val="tx1"/>
                </a:solidFill>
                <a:effectLst/>
                <a:latin typeface="Be Vietnam"/>
              </a:rPr>
              <a:t> 58.9% </a:t>
            </a:r>
            <a:r>
              <a:rPr lang="en-ID" b="0" i="0" dirty="0" err="1">
                <a:solidFill>
                  <a:schemeClr val="tx1"/>
                </a:solidFill>
                <a:effectLst/>
                <a:latin typeface="Be Vietnam"/>
              </a:rPr>
              <a:t>atau</a:t>
            </a:r>
            <a:r>
              <a:rPr lang="en-ID" b="0" i="0" dirty="0">
                <a:solidFill>
                  <a:schemeClr val="tx1"/>
                </a:solidFill>
                <a:effectLst/>
                <a:latin typeface="Be Vietnam"/>
              </a:rPr>
              <a:t> </a:t>
            </a:r>
            <a:r>
              <a:rPr lang="en-ID" b="0" i="0" dirty="0" err="1">
                <a:solidFill>
                  <a:schemeClr val="tx1"/>
                </a:solidFill>
                <a:effectLst/>
                <a:latin typeface="Be Vietnam"/>
              </a:rPr>
              <a:t>lebih</a:t>
            </a:r>
            <a:r>
              <a:rPr lang="en-ID" b="0" i="0" dirty="0">
                <a:solidFill>
                  <a:schemeClr val="tx1"/>
                </a:solidFill>
                <a:effectLst/>
                <a:latin typeface="Be Vietnam"/>
              </a:rPr>
              <a:t> </a:t>
            </a:r>
            <a:r>
              <a:rPr lang="en-ID" b="0" i="0" dirty="0" err="1">
                <a:solidFill>
                  <a:schemeClr val="tx1"/>
                </a:solidFill>
                <a:effectLst/>
                <a:latin typeface="Be Vietnam"/>
              </a:rPr>
              <a:t>dari</a:t>
            </a:r>
            <a:r>
              <a:rPr lang="en-ID" b="0" i="0" dirty="0">
                <a:solidFill>
                  <a:schemeClr val="tx1"/>
                </a:solidFill>
                <a:effectLst/>
                <a:latin typeface="Be Vietnam"/>
              </a:rPr>
              <a:t> </a:t>
            </a:r>
            <a:r>
              <a:rPr lang="en-ID" b="0" i="0" dirty="0" err="1">
                <a:solidFill>
                  <a:schemeClr val="tx1"/>
                </a:solidFill>
                <a:effectLst/>
                <a:latin typeface="Be Vietnam"/>
              </a:rPr>
              <a:t>setengah</a:t>
            </a:r>
            <a:r>
              <a:rPr lang="en-ID" b="0" i="0" dirty="0">
                <a:solidFill>
                  <a:schemeClr val="tx1"/>
                </a:solidFill>
                <a:effectLst/>
                <a:latin typeface="Be Vietnam"/>
              </a:rPr>
              <a:t> </a:t>
            </a:r>
            <a:r>
              <a:rPr lang="en-ID" b="0" i="0" dirty="0" err="1">
                <a:solidFill>
                  <a:schemeClr val="tx1"/>
                </a:solidFill>
                <a:effectLst/>
                <a:latin typeface="Be Vietnam"/>
              </a:rPr>
              <a:t>pelaku</a:t>
            </a:r>
            <a:r>
              <a:rPr lang="en-ID" b="0" i="0" dirty="0">
                <a:solidFill>
                  <a:schemeClr val="tx1"/>
                </a:solidFill>
                <a:effectLst/>
                <a:latin typeface="Be Vietnam"/>
              </a:rPr>
              <a:t> UMKM</a:t>
            </a:r>
          </a:p>
          <a:p>
            <a:pPr algn="l"/>
            <a:r>
              <a:rPr lang="en-ID" b="0" i="0" dirty="0" err="1">
                <a:solidFill>
                  <a:schemeClr val="tx1"/>
                </a:solidFill>
                <a:effectLst/>
                <a:latin typeface="Be Vietnam"/>
              </a:rPr>
              <a:t>Setengah</a:t>
            </a:r>
            <a:r>
              <a:rPr lang="en-ID" b="0" i="0" dirty="0">
                <a:solidFill>
                  <a:schemeClr val="tx1"/>
                </a:solidFill>
                <a:effectLst/>
                <a:latin typeface="Be Vietnam"/>
              </a:rPr>
              <a:t> </a:t>
            </a:r>
            <a:r>
              <a:rPr lang="en-ID" b="0" i="0" dirty="0" err="1">
                <a:solidFill>
                  <a:schemeClr val="tx1"/>
                </a:solidFill>
                <a:effectLst/>
                <a:latin typeface="Be Vietnam"/>
              </a:rPr>
              <a:t>pelaku</a:t>
            </a:r>
            <a:r>
              <a:rPr lang="en-ID" b="0" i="0" dirty="0">
                <a:solidFill>
                  <a:schemeClr val="tx1"/>
                </a:solidFill>
                <a:effectLst/>
                <a:latin typeface="Be Vietnam"/>
              </a:rPr>
              <a:t> UMKM </a:t>
            </a:r>
            <a:r>
              <a:rPr lang="en-ID" b="0" i="0" dirty="0" err="1">
                <a:solidFill>
                  <a:schemeClr val="tx1"/>
                </a:solidFill>
                <a:effectLst/>
                <a:latin typeface="Be Vietnam"/>
              </a:rPr>
              <a:t>sebesar</a:t>
            </a:r>
            <a:r>
              <a:rPr lang="en-ID" b="0" i="0" dirty="0">
                <a:solidFill>
                  <a:schemeClr val="tx1"/>
                </a:solidFill>
                <a:effectLst/>
                <a:latin typeface="Be Vietnam"/>
              </a:rPr>
              <a:t> 57.1% </a:t>
            </a:r>
            <a:r>
              <a:rPr lang="en-ID" b="0" i="0" dirty="0" err="1">
                <a:solidFill>
                  <a:schemeClr val="tx1"/>
                </a:solidFill>
                <a:effectLst/>
                <a:latin typeface="Be Vietnam"/>
              </a:rPr>
              <a:t>nya</a:t>
            </a:r>
            <a:r>
              <a:rPr lang="en-ID" b="0" i="0" dirty="0">
                <a:solidFill>
                  <a:schemeClr val="tx1"/>
                </a:solidFill>
                <a:effectLst/>
                <a:latin typeface="Be Vietnam"/>
              </a:rPr>
              <a:t> </a:t>
            </a:r>
            <a:r>
              <a:rPr lang="en-ID" b="0" i="0" dirty="0" err="1">
                <a:solidFill>
                  <a:schemeClr val="tx1"/>
                </a:solidFill>
                <a:effectLst/>
                <a:latin typeface="Be Vietnam"/>
              </a:rPr>
              <a:t>ternyata</a:t>
            </a:r>
            <a:r>
              <a:rPr lang="en-ID" b="0" i="0" dirty="0">
                <a:solidFill>
                  <a:schemeClr val="tx1"/>
                </a:solidFill>
                <a:effectLst/>
                <a:latin typeface="Be Vietnam"/>
              </a:rPr>
              <a:t> </a:t>
            </a:r>
            <a:r>
              <a:rPr lang="en-ID" b="0" i="0" dirty="0" err="1">
                <a:solidFill>
                  <a:schemeClr val="tx1"/>
                </a:solidFill>
                <a:effectLst/>
                <a:latin typeface="Be Vietnam"/>
              </a:rPr>
              <a:t>membutuhkan</a:t>
            </a:r>
            <a:r>
              <a:rPr lang="en-ID" b="0" i="0" dirty="0">
                <a:solidFill>
                  <a:schemeClr val="tx1"/>
                </a:solidFill>
                <a:effectLst/>
                <a:latin typeface="Be Vietnam"/>
              </a:rPr>
              <a:t> </a:t>
            </a:r>
            <a:r>
              <a:rPr lang="en-ID" b="0" i="0" dirty="0" err="1">
                <a:solidFill>
                  <a:schemeClr val="tx1"/>
                </a:solidFill>
                <a:effectLst/>
                <a:latin typeface="Be Vietnam"/>
              </a:rPr>
              <a:t>pinjaman</a:t>
            </a:r>
            <a:r>
              <a:rPr lang="en-ID" b="0" i="0" dirty="0">
                <a:solidFill>
                  <a:schemeClr val="tx1"/>
                </a:solidFill>
                <a:effectLst/>
                <a:latin typeface="Be Vietnam"/>
              </a:rPr>
              <a:t> </a:t>
            </a:r>
            <a:r>
              <a:rPr lang="en-ID" b="0" i="0" dirty="0" err="1">
                <a:solidFill>
                  <a:schemeClr val="tx1"/>
                </a:solidFill>
                <a:effectLst/>
                <a:latin typeface="Be Vietnam"/>
              </a:rPr>
              <a:t>usaha</a:t>
            </a:r>
            <a:endParaRPr lang="en-ID" b="0" i="0" dirty="0">
              <a:solidFill>
                <a:schemeClr val="tx1"/>
              </a:solidFill>
              <a:effectLst/>
              <a:latin typeface="Be Vietnam"/>
            </a:endParaRPr>
          </a:p>
        </p:txBody>
      </p:sp>
    </p:spTree>
    <p:extLst>
      <p:ext uri="{BB962C8B-B14F-4D97-AF65-F5344CB8AC3E}">
        <p14:creationId xmlns:p14="http://schemas.microsoft.com/office/powerpoint/2010/main" val="22872412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>
          <a:extLst>
            <a:ext uri="{FF2B5EF4-FFF2-40B4-BE49-F238E27FC236}">
              <a16:creationId xmlns:a16="http://schemas.microsoft.com/office/drawing/2014/main" id="{EE605AEB-C0E4-EBDA-1875-46F8EAEC42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f408cc10d1_0_12">
            <a:extLst>
              <a:ext uri="{FF2B5EF4-FFF2-40B4-BE49-F238E27FC236}">
                <a16:creationId xmlns:a16="http://schemas.microsoft.com/office/drawing/2014/main" id="{4AAA5F04-59F2-D2ED-A109-194AE9D4802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746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3500">
                <a:latin typeface="Be Vietnam"/>
                <a:ea typeface="Be Vietnam"/>
                <a:cs typeface="Be Vietnam"/>
                <a:sym typeface="Be Vietnam"/>
              </a:rPr>
              <a:t>Step 3 - Data Exploration &amp; Data Visualisation</a:t>
            </a:r>
            <a:endParaRPr sz="3500">
              <a:latin typeface="Be Vietnam"/>
              <a:ea typeface="Be Vietnam"/>
              <a:cs typeface="Be Vietnam"/>
              <a:sym typeface="Be Vietnam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B8E780A-9D47-71E5-D2B6-680B24925E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81325"/>
            <a:ext cx="5338802" cy="1138246"/>
          </a:xfrm>
          <a:prstGeom prst="rect">
            <a:avLst/>
          </a:prstGeom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4F5A7559-4982-FB5C-531A-ACC86B742E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6957" y="2455927"/>
            <a:ext cx="7670952" cy="3813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D4D6CD0-F092-3B4F-4405-EC810D3F9A20}"/>
              </a:ext>
            </a:extLst>
          </p:cNvPr>
          <p:cNvSpPr txBox="1"/>
          <p:nvPr/>
        </p:nvSpPr>
        <p:spPr>
          <a:xfrm>
            <a:off x="838200" y="3211622"/>
            <a:ext cx="3250019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ID" sz="2000" b="0" i="0" dirty="0" err="1">
                <a:solidFill>
                  <a:schemeClr val="tx1"/>
                </a:solidFill>
                <a:effectLst/>
                <a:latin typeface="Be Vietnam"/>
              </a:rPr>
              <a:t>Ternyata</a:t>
            </a:r>
            <a:r>
              <a:rPr lang="en-ID" sz="2000" b="0" i="0" dirty="0">
                <a:solidFill>
                  <a:schemeClr val="tx1"/>
                </a:solidFill>
                <a:effectLst/>
                <a:latin typeface="Be Vietnam"/>
              </a:rPr>
              <a:t>, </a:t>
            </a:r>
            <a:r>
              <a:rPr lang="en-ID" sz="2000" b="0" i="0" dirty="0" err="1">
                <a:solidFill>
                  <a:schemeClr val="tx1"/>
                </a:solidFill>
                <a:effectLst/>
                <a:latin typeface="Be Vietnam"/>
              </a:rPr>
              <a:t>jumlah</a:t>
            </a:r>
            <a:r>
              <a:rPr lang="en-ID" sz="2000" b="0" i="0" dirty="0">
                <a:solidFill>
                  <a:schemeClr val="tx1"/>
                </a:solidFill>
                <a:effectLst/>
                <a:latin typeface="Be Vietnam"/>
              </a:rPr>
              <a:t> </a:t>
            </a:r>
            <a:r>
              <a:rPr lang="en-ID" sz="2000" b="0" i="0" dirty="0" err="1">
                <a:solidFill>
                  <a:schemeClr val="tx1"/>
                </a:solidFill>
                <a:effectLst/>
                <a:latin typeface="Be Vietnam"/>
              </a:rPr>
              <a:t>pelaku</a:t>
            </a:r>
            <a:r>
              <a:rPr lang="en-ID" sz="2000" b="0" i="0" dirty="0">
                <a:solidFill>
                  <a:schemeClr val="tx1"/>
                </a:solidFill>
                <a:effectLst/>
                <a:latin typeface="Be Vietnam"/>
              </a:rPr>
              <a:t> UMKM yang </a:t>
            </a:r>
            <a:r>
              <a:rPr lang="en-ID" sz="2000" b="0" i="0" dirty="0" err="1">
                <a:solidFill>
                  <a:schemeClr val="tx1"/>
                </a:solidFill>
                <a:effectLst/>
                <a:latin typeface="Be Vietnam"/>
              </a:rPr>
              <a:t>perempuan</a:t>
            </a:r>
            <a:r>
              <a:rPr lang="en-ID" sz="2000" b="0" i="0" dirty="0">
                <a:solidFill>
                  <a:schemeClr val="tx1"/>
                </a:solidFill>
                <a:effectLst/>
                <a:latin typeface="Be Vietnam"/>
              </a:rPr>
              <a:t> dan </a:t>
            </a:r>
            <a:r>
              <a:rPr lang="en-ID" sz="2000" b="0" i="0" dirty="0" err="1">
                <a:solidFill>
                  <a:schemeClr val="tx1"/>
                </a:solidFill>
                <a:effectLst/>
                <a:latin typeface="Be Vietnam"/>
              </a:rPr>
              <a:t>tidak</a:t>
            </a:r>
            <a:r>
              <a:rPr lang="en-ID" sz="2000" b="0" i="0" dirty="0">
                <a:solidFill>
                  <a:schemeClr val="tx1"/>
                </a:solidFill>
                <a:effectLst/>
                <a:latin typeface="Be Vietnam"/>
              </a:rPr>
              <a:t> </a:t>
            </a:r>
            <a:r>
              <a:rPr lang="en-ID" sz="2000" b="0" i="0" dirty="0" err="1">
                <a:solidFill>
                  <a:schemeClr val="tx1"/>
                </a:solidFill>
                <a:effectLst/>
                <a:latin typeface="Be Vietnam"/>
              </a:rPr>
              <a:t>dapat</a:t>
            </a:r>
            <a:r>
              <a:rPr lang="en-ID" sz="2000" b="0" i="0" dirty="0">
                <a:solidFill>
                  <a:schemeClr val="tx1"/>
                </a:solidFill>
                <a:effectLst/>
                <a:latin typeface="Be Vietnam"/>
              </a:rPr>
              <a:t> </a:t>
            </a:r>
            <a:r>
              <a:rPr lang="en-ID" sz="2000" b="0" i="0" dirty="0" err="1">
                <a:solidFill>
                  <a:schemeClr val="tx1"/>
                </a:solidFill>
                <a:effectLst/>
                <a:latin typeface="Be Vietnam"/>
              </a:rPr>
              <a:t>kredit</a:t>
            </a:r>
            <a:r>
              <a:rPr lang="en-ID" sz="2000" b="0" i="0" dirty="0">
                <a:solidFill>
                  <a:schemeClr val="tx1"/>
                </a:solidFill>
                <a:effectLst/>
                <a:latin typeface="Be Vietnam"/>
              </a:rPr>
              <a:t> </a:t>
            </a:r>
            <a:r>
              <a:rPr lang="en-ID" sz="2000" b="0" i="0" dirty="0" err="1">
                <a:solidFill>
                  <a:schemeClr val="tx1"/>
                </a:solidFill>
                <a:effectLst/>
                <a:latin typeface="Be Vietnam"/>
              </a:rPr>
              <a:t>usaha</a:t>
            </a:r>
            <a:r>
              <a:rPr lang="en-ID" sz="2000" b="0" i="0" dirty="0">
                <a:solidFill>
                  <a:schemeClr val="tx1"/>
                </a:solidFill>
                <a:effectLst/>
                <a:latin typeface="Be Vietnam"/>
              </a:rPr>
              <a:t> </a:t>
            </a:r>
            <a:r>
              <a:rPr lang="en-ID" sz="2000" b="0" i="0" dirty="0" err="1">
                <a:solidFill>
                  <a:schemeClr val="tx1"/>
                </a:solidFill>
                <a:effectLst/>
                <a:latin typeface="Be Vietnam"/>
              </a:rPr>
              <a:t>sebanyak</a:t>
            </a:r>
            <a:r>
              <a:rPr lang="en-ID" sz="2000" b="0" i="0" dirty="0">
                <a:solidFill>
                  <a:schemeClr val="tx1"/>
                </a:solidFill>
                <a:effectLst/>
                <a:latin typeface="Be Vietnam"/>
              </a:rPr>
              <a:t> 1300 an </a:t>
            </a:r>
            <a:r>
              <a:rPr lang="en-ID" sz="2000" b="0" i="0" dirty="0" err="1">
                <a:solidFill>
                  <a:schemeClr val="tx1"/>
                </a:solidFill>
                <a:effectLst/>
                <a:latin typeface="Be Vietnam"/>
              </a:rPr>
              <a:t>usaha</a:t>
            </a:r>
            <a:endParaRPr lang="en-ID" sz="2000" b="0" i="0" dirty="0">
              <a:solidFill>
                <a:schemeClr val="tx1"/>
              </a:solidFill>
              <a:effectLst/>
              <a:latin typeface="Be Vietnam"/>
            </a:endParaRPr>
          </a:p>
          <a:p>
            <a:pPr algn="l"/>
            <a:r>
              <a:rPr lang="en-ID" sz="2000" b="0" i="0" dirty="0">
                <a:solidFill>
                  <a:schemeClr val="tx1"/>
                </a:solidFill>
                <a:effectLst/>
                <a:latin typeface="Be Vietnam"/>
              </a:rPr>
              <a:t>Bisa </a:t>
            </a:r>
            <a:r>
              <a:rPr lang="en-ID" sz="2000" b="0" i="0" dirty="0" err="1">
                <a:solidFill>
                  <a:schemeClr val="tx1"/>
                </a:solidFill>
                <a:effectLst/>
                <a:latin typeface="Be Vietnam"/>
              </a:rPr>
              <a:t>dikatakan</a:t>
            </a:r>
            <a:r>
              <a:rPr lang="en-ID" sz="2000" b="0" i="0" dirty="0">
                <a:solidFill>
                  <a:schemeClr val="tx1"/>
                </a:solidFill>
                <a:effectLst/>
                <a:latin typeface="Be Vietnam"/>
              </a:rPr>
              <a:t>, 2 </a:t>
            </a:r>
            <a:r>
              <a:rPr lang="en-ID" sz="2000" b="0" i="0" dirty="0" err="1">
                <a:solidFill>
                  <a:schemeClr val="tx1"/>
                </a:solidFill>
                <a:effectLst/>
                <a:latin typeface="Be Vietnam"/>
              </a:rPr>
              <a:t>dari</a:t>
            </a:r>
            <a:r>
              <a:rPr lang="en-ID" sz="2000" b="0" i="0" dirty="0">
                <a:solidFill>
                  <a:schemeClr val="tx1"/>
                </a:solidFill>
                <a:effectLst/>
                <a:latin typeface="Be Vietnam"/>
              </a:rPr>
              <a:t> 3 </a:t>
            </a:r>
            <a:r>
              <a:rPr lang="en-ID" sz="2000" b="0" i="0" dirty="0" err="1">
                <a:solidFill>
                  <a:schemeClr val="tx1"/>
                </a:solidFill>
                <a:effectLst/>
                <a:latin typeface="Be Vietnam"/>
              </a:rPr>
              <a:t>pelaku</a:t>
            </a:r>
            <a:r>
              <a:rPr lang="en-ID" sz="2000" b="0" i="0" dirty="0">
                <a:solidFill>
                  <a:schemeClr val="tx1"/>
                </a:solidFill>
                <a:effectLst/>
                <a:latin typeface="Be Vietnam"/>
              </a:rPr>
              <a:t> UMKM </a:t>
            </a:r>
            <a:r>
              <a:rPr lang="en-ID" sz="2000" b="0" i="0" dirty="0" err="1">
                <a:solidFill>
                  <a:schemeClr val="tx1"/>
                </a:solidFill>
                <a:effectLst/>
                <a:latin typeface="Be Vietnam"/>
              </a:rPr>
              <a:t>wanita</a:t>
            </a:r>
            <a:r>
              <a:rPr lang="en-ID" sz="2000" b="0" i="0" dirty="0">
                <a:solidFill>
                  <a:schemeClr val="tx1"/>
                </a:solidFill>
                <a:effectLst/>
                <a:latin typeface="Be Vietnam"/>
              </a:rPr>
              <a:t> </a:t>
            </a:r>
            <a:r>
              <a:rPr lang="en-ID" sz="2000" b="0" i="0" dirty="0" err="1">
                <a:solidFill>
                  <a:schemeClr val="tx1"/>
                </a:solidFill>
                <a:effectLst/>
                <a:latin typeface="Be Vietnam"/>
              </a:rPr>
              <a:t>tidak</a:t>
            </a:r>
            <a:r>
              <a:rPr lang="en-ID" sz="2000" b="0" i="0" dirty="0">
                <a:solidFill>
                  <a:schemeClr val="tx1"/>
                </a:solidFill>
                <a:effectLst/>
                <a:latin typeface="Be Vietnam"/>
              </a:rPr>
              <a:t> </a:t>
            </a:r>
            <a:r>
              <a:rPr lang="en-ID" sz="2000" b="0" i="0" dirty="0" err="1">
                <a:solidFill>
                  <a:schemeClr val="tx1"/>
                </a:solidFill>
                <a:effectLst/>
                <a:latin typeface="Be Vietnam"/>
              </a:rPr>
              <a:t>mendapatkan</a:t>
            </a:r>
            <a:r>
              <a:rPr lang="en-ID" sz="2000" b="0" i="0" dirty="0">
                <a:solidFill>
                  <a:schemeClr val="tx1"/>
                </a:solidFill>
                <a:effectLst/>
                <a:latin typeface="Be Vietnam"/>
              </a:rPr>
              <a:t> </a:t>
            </a:r>
            <a:r>
              <a:rPr lang="en-ID" sz="2000" b="0" i="0" dirty="0" err="1">
                <a:solidFill>
                  <a:schemeClr val="tx1"/>
                </a:solidFill>
                <a:effectLst/>
                <a:latin typeface="Be Vietnam"/>
              </a:rPr>
              <a:t>kredit</a:t>
            </a:r>
            <a:r>
              <a:rPr lang="en-ID" sz="2000" b="0" i="0" dirty="0">
                <a:solidFill>
                  <a:schemeClr val="tx1"/>
                </a:solidFill>
                <a:effectLst/>
                <a:latin typeface="Be Vietnam"/>
              </a:rPr>
              <a:t> </a:t>
            </a:r>
            <a:r>
              <a:rPr lang="en-ID" sz="2000" b="0" i="0" dirty="0" err="1">
                <a:solidFill>
                  <a:schemeClr val="tx1"/>
                </a:solidFill>
                <a:effectLst/>
                <a:latin typeface="Be Vietnam"/>
              </a:rPr>
              <a:t>usaha</a:t>
            </a:r>
            <a:endParaRPr lang="en-ID" sz="2000" b="0" i="0" dirty="0">
              <a:solidFill>
                <a:schemeClr val="tx1"/>
              </a:solidFill>
              <a:effectLst/>
              <a:latin typeface="Be Vietnam"/>
            </a:endParaRPr>
          </a:p>
        </p:txBody>
      </p:sp>
    </p:spTree>
    <p:extLst>
      <p:ext uri="{BB962C8B-B14F-4D97-AF65-F5344CB8AC3E}">
        <p14:creationId xmlns:p14="http://schemas.microsoft.com/office/powerpoint/2010/main" val="7401999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>
          <a:extLst>
            <a:ext uri="{FF2B5EF4-FFF2-40B4-BE49-F238E27FC236}">
              <a16:creationId xmlns:a16="http://schemas.microsoft.com/office/drawing/2014/main" id="{36EE1F98-B6F5-9F98-16E5-557FFA6C90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f408cc10d1_0_12">
            <a:extLst>
              <a:ext uri="{FF2B5EF4-FFF2-40B4-BE49-F238E27FC236}">
                <a16:creationId xmlns:a16="http://schemas.microsoft.com/office/drawing/2014/main" id="{CB8ABF1E-A6A0-7EB6-75AB-E5DEEE8AF33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746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3500">
                <a:latin typeface="Be Vietnam"/>
                <a:ea typeface="Be Vietnam"/>
                <a:cs typeface="Be Vietnam"/>
                <a:sym typeface="Be Vietnam"/>
              </a:rPr>
              <a:t>Step 3 - Data Exploration &amp; Data Visualisation</a:t>
            </a:r>
            <a:endParaRPr sz="3500">
              <a:latin typeface="Be Vietnam"/>
              <a:ea typeface="Be Vietnam"/>
              <a:cs typeface="Be Vietnam"/>
              <a:sym typeface="Be Vietnam"/>
            </a:endParaRPr>
          </a:p>
        </p:txBody>
      </p:sp>
      <p:sp>
        <p:nvSpPr>
          <p:cNvPr id="111" name="Google Shape;111;gf408cc10d1_0_12">
            <a:extLst>
              <a:ext uri="{FF2B5EF4-FFF2-40B4-BE49-F238E27FC236}">
                <a16:creationId xmlns:a16="http://schemas.microsoft.com/office/drawing/2014/main" id="{95CAE183-3B4A-8F10-4EEA-E8B1DCD20D4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182832" y="1891583"/>
            <a:ext cx="5170967" cy="4666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dirty="0" err="1">
                <a:latin typeface="Be Vietnam"/>
                <a:ea typeface="Be Vietnam"/>
                <a:cs typeface="Be Vietnam"/>
                <a:sym typeface="Be Vietnam"/>
              </a:rPr>
              <a:t>Tahap</a:t>
            </a:r>
            <a:r>
              <a:rPr lang="en-US" dirty="0"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US" dirty="0" err="1">
                <a:latin typeface="Be Vietnam"/>
                <a:ea typeface="Be Vietnam"/>
                <a:cs typeface="Be Vietnam"/>
                <a:sym typeface="Be Vietnam"/>
              </a:rPr>
              <a:t>ini</a:t>
            </a:r>
            <a:r>
              <a:rPr lang="en-US" dirty="0"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US" dirty="0" err="1">
                <a:latin typeface="Be Vietnam"/>
                <a:ea typeface="Be Vietnam"/>
                <a:cs typeface="Be Vietnam"/>
                <a:sym typeface="Be Vietnam"/>
              </a:rPr>
              <a:t>dilakukan</a:t>
            </a:r>
            <a:r>
              <a:rPr lang="en-US" dirty="0">
                <a:latin typeface="Be Vietnam"/>
                <a:ea typeface="Be Vietnam"/>
                <a:cs typeface="Be Vietnam"/>
                <a:sym typeface="Be Vietnam"/>
              </a:rPr>
              <a:t> feature engineering. Feature engineering </a:t>
            </a:r>
            <a:r>
              <a:rPr lang="en-US" dirty="0" err="1">
                <a:latin typeface="Be Vietnam"/>
                <a:ea typeface="Be Vietnam"/>
                <a:cs typeface="Be Vietnam"/>
                <a:sym typeface="Be Vietnam"/>
              </a:rPr>
              <a:t>adalah</a:t>
            </a:r>
            <a:r>
              <a:rPr lang="en-US" dirty="0">
                <a:latin typeface="Be Vietnam"/>
                <a:ea typeface="Be Vietnam"/>
                <a:cs typeface="Be Vietnam"/>
                <a:sym typeface="Be Vietnam"/>
              </a:rPr>
              <a:t> proses </a:t>
            </a:r>
            <a:r>
              <a:rPr lang="en-US" dirty="0" err="1">
                <a:latin typeface="Be Vietnam"/>
                <a:ea typeface="Be Vietnam"/>
                <a:cs typeface="Be Vietnam"/>
                <a:sym typeface="Be Vietnam"/>
              </a:rPr>
              <a:t>membuat</a:t>
            </a:r>
            <a:r>
              <a:rPr lang="en-US" dirty="0">
                <a:latin typeface="Be Vietnam"/>
                <a:ea typeface="Be Vietnam"/>
                <a:cs typeface="Be Vietnam"/>
                <a:sym typeface="Be Vietnam"/>
              </a:rPr>
              <a:t> data/</a:t>
            </a:r>
            <a:r>
              <a:rPr lang="en-US" dirty="0" err="1">
                <a:latin typeface="Be Vietnam"/>
                <a:ea typeface="Be Vietnam"/>
                <a:cs typeface="Be Vietnam"/>
                <a:sym typeface="Be Vietnam"/>
              </a:rPr>
              <a:t>kolom</a:t>
            </a:r>
            <a:r>
              <a:rPr lang="en-US" dirty="0"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US" dirty="0" err="1">
                <a:latin typeface="Be Vietnam"/>
                <a:ea typeface="Be Vietnam"/>
                <a:cs typeface="Be Vietnam"/>
                <a:sym typeface="Be Vietnam"/>
              </a:rPr>
              <a:t>baru</a:t>
            </a:r>
            <a:r>
              <a:rPr lang="en-US" dirty="0"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US" dirty="0" err="1">
                <a:latin typeface="Be Vietnam"/>
                <a:ea typeface="Be Vietnam"/>
                <a:cs typeface="Be Vietnam"/>
                <a:sym typeface="Be Vietnam"/>
              </a:rPr>
              <a:t>dari</a:t>
            </a:r>
            <a:r>
              <a:rPr lang="en-US" dirty="0"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US" dirty="0" err="1">
                <a:latin typeface="Be Vietnam"/>
                <a:ea typeface="Be Vietnam"/>
                <a:cs typeface="Be Vietnam"/>
                <a:sym typeface="Be Vietnam"/>
              </a:rPr>
              <a:t>hasil</a:t>
            </a:r>
            <a:r>
              <a:rPr lang="en-US" dirty="0"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US" dirty="0" err="1">
                <a:latin typeface="Be Vietnam"/>
                <a:ea typeface="Be Vietnam"/>
                <a:cs typeface="Be Vietnam"/>
                <a:sym typeface="Be Vietnam"/>
              </a:rPr>
              <a:t>olah</a:t>
            </a:r>
            <a:r>
              <a:rPr lang="en-US" dirty="0">
                <a:latin typeface="Be Vietnam"/>
                <a:ea typeface="Be Vietnam"/>
                <a:cs typeface="Be Vietnam"/>
                <a:sym typeface="Be Vietnam"/>
              </a:rPr>
              <a:t> data yang </a:t>
            </a:r>
            <a:r>
              <a:rPr lang="en-US" dirty="0" err="1">
                <a:latin typeface="Be Vietnam"/>
                <a:ea typeface="Be Vietnam"/>
                <a:cs typeface="Be Vietnam"/>
                <a:sym typeface="Be Vietnam"/>
              </a:rPr>
              <a:t>sudah</a:t>
            </a:r>
            <a:r>
              <a:rPr lang="en-US" dirty="0"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US" dirty="0" err="1">
                <a:latin typeface="Be Vietnam"/>
                <a:ea typeface="Be Vietnam"/>
                <a:cs typeface="Be Vietnam"/>
                <a:sym typeface="Be Vietnam"/>
              </a:rPr>
              <a:t>ada</a:t>
            </a:r>
            <a:r>
              <a:rPr lang="en-US" dirty="0">
                <a:latin typeface="Be Vietnam"/>
                <a:ea typeface="Be Vietnam"/>
                <a:cs typeface="Be Vietnam"/>
                <a:sym typeface="Be Vietnam"/>
              </a:rPr>
              <a:t>.</a:t>
            </a: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dirty="0" err="1">
                <a:latin typeface="Be Vietnam"/>
                <a:ea typeface="Be Vietnam"/>
                <a:cs typeface="Be Vietnam"/>
                <a:sym typeface="Be Vietnam"/>
              </a:rPr>
              <a:t>Dibuatlah</a:t>
            </a:r>
            <a:r>
              <a:rPr lang="en-US" dirty="0"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US" dirty="0" err="1">
                <a:latin typeface="Be Vietnam"/>
                <a:ea typeface="Be Vietnam"/>
                <a:cs typeface="Be Vietnam"/>
                <a:sym typeface="Be Vietnam"/>
              </a:rPr>
              <a:t>kolom</a:t>
            </a:r>
            <a:r>
              <a:rPr lang="en-US" dirty="0"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US" dirty="0" err="1">
                <a:latin typeface="Be Vietnam"/>
                <a:ea typeface="Be Vietnam"/>
                <a:cs typeface="Be Vietnam"/>
                <a:sym typeface="Be Vietnam"/>
              </a:rPr>
              <a:t>baru</a:t>
            </a:r>
            <a:r>
              <a:rPr lang="en-US" dirty="0"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US" dirty="0" err="1">
                <a:latin typeface="Be Vietnam"/>
                <a:ea typeface="Be Vietnam"/>
                <a:cs typeface="Be Vietnam"/>
                <a:sym typeface="Be Vietnam"/>
              </a:rPr>
              <a:t>yaitu</a:t>
            </a:r>
            <a:r>
              <a:rPr lang="en-US" dirty="0">
                <a:latin typeface="Be Vietnam"/>
                <a:ea typeface="Be Vietnam"/>
                <a:cs typeface="Be Vietnam"/>
                <a:sym typeface="Be Vietnam"/>
              </a:rPr>
              <a:t>:</a:t>
            </a: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dirty="0">
                <a:latin typeface="Be Vietnam"/>
                <a:ea typeface="Be Vietnam"/>
                <a:cs typeface="Be Vietnam"/>
                <a:sym typeface="Be Vietnam"/>
              </a:rPr>
              <a:t>Rata-rata </a:t>
            </a:r>
            <a:r>
              <a:rPr lang="en-US" dirty="0" err="1">
                <a:latin typeface="Be Vietnam"/>
                <a:ea typeface="Be Vietnam"/>
                <a:cs typeface="Be Vietnam"/>
                <a:sym typeface="Be Vietnam"/>
              </a:rPr>
              <a:t>jumlah</a:t>
            </a:r>
            <a:r>
              <a:rPr lang="en-US" dirty="0"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US" dirty="0" err="1">
                <a:latin typeface="Be Vietnam"/>
                <a:ea typeface="Be Vietnam"/>
                <a:cs typeface="Be Vietnam"/>
                <a:sym typeface="Be Vietnam"/>
              </a:rPr>
              <a:t>tenaga</a:t>
            </a:r>
            <a:r>
              <a:rPr lang="en-US" dirty="0"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US" dirty="0" err="1">
                <a:latin typeface="Be Vietnam"/>
                <a:ea typeface="Be Vietnam"/>
                <a:cs typeface="Be Vietnam"/>
                <a:sym typeface="Be Vietnam"/>
              </a:rPr>
              <a:t>kerja</a:t>
            </a:r>
            <a:r>
              <a:rPr lang="en-US" dirty="0">
                <a:latin typeface="Be Vietnam"/>
                <a:ea typeface="Be Vietnam"/>
                <a:cs typeface="Be Vietnam"/>
                <a:sym typeface="Be Vietnam"/>
              </a:rPr>
              <a:t>, rata-rata </a:t>
            </a:r>
            <a:r>
              <a:rPr lang="en-US" dirty="0" err="1">
                <a:latin typeface="Be Vietnam"/>
                <a:ea typeface="Be Vietnam"/>
                <a:cs typeface="Be Vietnam"/>
                <a:sym typeface="Be Vietnam"/>
              </a:rPr>
              <a:t>biaya</a:t>
            </a:r>
            <a:r>
              <a:rPr lang="en-US" dirty="0"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US" dirty="0" err="1">
                <a:latin typeface="Be Vietnam"/>
                <a:ea typeface="Be Vietnam"/>
                <a:cs typeface="Be Vietnam"/>
                <a:sym typeface="Be Vietnam"/>
              </a:rPr>
              <a:t>produksi</a:t>
            </a:r>
            <a:r>
              <a:rPr lang="en-US" dirty="0">
                <a:latin typeface="Be Vietnam"/>
                <a:ea typeface="Be Vietnam"/>
                <a:cs typeface="Be Vietnam"/>
                <a:sym typeface="Be Vietnam"/>
              </a:rPr>
              <a:t>, rata-rata </a:t>
            </a:r>
            <a:r>
              <a:rPr lang="en-US" dirty="0" err="1">
                <a:latin typeface="Be Vietnam"/>
                <a:ea typeface="Be Vietnam"/>
                <a:cs typeface="Be Vietnam"/>
                <a:sym typeface="Be Vietnam"/>
              </a:rPr>
              <a:t>gaji</a:t>
            </a:r>
            <a:r>
              <a:rPr lang="en-US" dirty="0">
                <a:latin typeface="Be Vietnam"/>
                <a:ea typeface="Be Vietnam"/>
                <a:cs typeface="Be Vietnam"/>
                <a:sym typeface="Be Vietnam"/>
              </a:rPr>
              <a:t>, rata-rata </a:t>
            </a:r>
            <a:r>
              <a:rPr lang="en-US" dirty="0" err="1">
                <a:latin typeface="Be Vietnam"/>
                <a:ea typeface="Be Vietnam"/>
                <a:cs typeface="Be Vietnam"/>
                <a:sym typeface="Be Vietnam"/>
              </a:rPr>
              <a:t>omset</a:t>
            </a:r>
            <a:endParaRPr lang="en-ID" dirty="0">
              <a:latin typeface="Be Vietnam"/>
              <a:ea typeface="Be Vietnam"/>
              <a:cs typeface="Be Vietnam"/>
              <a:sym typeface="Be Vietnam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DE47DB-120F-617D-AD73-76F4DD135D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5965"/>
          <a:stretch/>
        </p:blipFill>
        <p:spPr>
          <a:xfrm>
            <a:off x="647398" y="1891583"/>
            <a:ext cx="4261635" cy="153741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14DCC23-1222-6AF9-8B51-A45BD1872C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398" y="3448100"/>
            <a:ext cx="5488044" cy="2841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1262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>
          <a:extLst>
            <a:ext uri="{FF2B5EF4-FFF2-40B4-BE49-F238E27FC236}">
              <a16:creationId xmlns:a16="http://schemas.microsoft.com/office/drawing/2014/main" id="{AC0419BF-5C83-3C0D-C3E5-AFE0890894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f408cc10d1_0_12">
            <a:extLst>
              <a:ext uri="{FF2B5EF4-FFF2-40B4-BE49-F238E27FC236}">
                <a16:creationId xmlns:a16="http://schemas.microsoft.com/office/drawing/2014/main" id="{56AF423C-A12F-D9DC-2DF9-89D212D7BC9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746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3500">
                <a:latin typeface="Be Vietnam"/>
                <a:ea typeface="Be Vietnam"/>
                <a:cs typeface="Be Vietnam"/>
                <a:sym typeface="Be Vietnam"/>
              </a:rPr>
              <a:t>Step 3 - Data Exploration &amp; Data Visualisation</a:t>
            </a:r>
            <a:endParaRPr sz="3500">
              <a:latin typeface="Be Vietnam"/>
              <a:ea typeface="Be Vietnam"/>
              <a:cs typeface="Be Vietnam"/>
              <a:sym typeface="Be Vietnam"/>
            </a:endParaRPr>
          </a:p>
        </p:txBody>
      </p:sp>
      <p:sp>
        <p:nvSpPr>
          <p:cNvPr id="111" name="Google Shape;111;gf408cc10d1_0_12">
            <a:extLst>
              <a:ext uri="{FF2B5EF4-FFF2-40B4-BE49-F238E27FC236}">
                <a16:creationId xmlns:a16="http://schemas.microsoft.com/office/drawing/2014/main" id="{A85633E5-73E6-4F79-38DA-AFAEED7BD09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0" y="4439094"/>
            <a:ext cx="10515600" cy="18553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1500" dirty="0" err="1">
                <a:latin typeface="Be Vietnam"/>
                <a:ea typeface="Be Vietnam"/>
                <a:cs typeface="Be Vietnam"/>
                <a:sym typeface="Be Vietnam"/>
              </a:rPr>
              <a:t>Terlihat</a:t>
            </a:r>
            <a:r>
              <a:rPr lang="en-US" sz="1500" dirty="0"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US" sz="1500" dirty="0" err="1">
                <a:latin typeface="Be Vietnam"/>
                <a:ea typeface="Be Vietnam"/>
                <a:cs typeface="Be Vietnam"/>
                <a:sym typeface="Be Vietnam"/>
              </a:rPr>
              <a:t>bahwa</a:t>
            </a:r>
            <a:r>
              <a:rPr lang="en-US" sz="1500" dirty="0"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US" sz="1500" dirty="0" err="1">
                <a:latin typeface="Be Vietnam"/>
                <a:ea typeface="Be Vietnam"/>
                <a:cs typeface="Be Vietnam"/>
                <a:sym typeface="Be Vietnam"/>
              </a:rPr>
              <a:t>korelasi</a:t>
            </a:r>
            <a:r>
              <a:rPr lang="en-US" sz="1500" dirty="0"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US" sz="1500" dirty="0" err="1">
                <a:latin typeface="Be Vietnam"/>
                <a:ea typeface="Be Vietnam"/>
                <a:cs typeface="Be Vietnam"/>
                <a:sym typeface="Be Vietnam"/>
              </a:rPr>
              <a:t>umur</a:t>
            </a:r>
            <a:r>
              <a:rPr lang="en-US" sz="1500" dirty="0">
                <a:latin typeface="Be Vietnam"/>
                <a:ea typeface="Be Vietnam"/>
                <a:cs typeface="Be Vietnam"/>
                <a:sym typeface="Be Vietnam"/>
              </a:rPr>
              <a:t> dan </a:t>
            </a:r>
            <a:r>
              <a:rPr lang="en-US" sz="1500" dirty="0" err="1">
                <a:latin typeface="Be Vietnam"/>
                <a:ea typeface="Be Vietnam"/>
                <a:cs typeface="Be Vietnam"/>
                <a:sym typeface="Be Vietnam"/>
              </a:rPr>
              <a:t>jumlah</a:t>
            </a:r>
            <a:r>
              <a:rPr lang="en-US" sz="1500" dirty="0"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US" sz="1500" dirty="0" err="1">
                <a:latin typeface="Be Vietnam"/>
                <a:ea typeface="Be Vietnam"/>
                <a:cs typeface="Be Vietnam"/>
                <a:sym typeface="Be Vietnam"/>
              </a:rPr>
              <a:t>tenaga</a:t>
            </a:r>
            <a:r>
              <a:rPr lang="en-US" sz="1500" dirty="0"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US" sz="1500" dirty="0" err="1">
                <a:latin typeface="Be Vietnam"/>
                <a:ea typeface="Be Vietnam"/>
                <a:cs typeface="Be Vietnam"/>
                <a:sym typeface="Be Vietnam"/>
              </a:rPr>
              <a:t>kerja</a:t>
            </a:r>
            <a:r>
              <a:rPr lang="en-US" sz="1500" dirty="0"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US" sz="1500" dirty="0" err="1">
                <a:latin typeface="Be Vietnam"/>
                <a:ea typeface="Be Vietnam"/>
                <a:cs typeface="Be Vietnam"/>
                <a:sym typeface="Be Vietnam"/>
              </a:rPr>
              <a:t>tidak</a:t>
            </a:r>
            <a:r>
              <a:rPr lang="en-US" sz="1500" dirty="0"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US" sz="1500" dirty="0" err="1">
                <a:latin typeface="Be Vietnam"/>
                <a:ea typeface="Be Vietnam"/>
                <a:cs typeface="Be Vietnam"/>
                <a:sym typeface="Be Vietnam"/>
              </a:rPr>
              <a:t>berkorelasi</a:t>
            </a:r>
            <a:r>
              <a:rPr lang="en-US" sz="1500" dirty="0"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US" sz="1500" dirty="0" err="1">
                <a:latin typeface="Be Vietnam"/>
                <a:ea typeface="Be Vietnam"/>
                <a:cs typeface="Be Vietnam"/>
                <a:sym typeface="Be Vietnam"/>
              </a:rPr>
              <a:t>besar</a:t>
            </a:r>
            <a:r>
              <a:rPr lang="en-US" sz="1500" dirty="0"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US" sz="1500" dirty="0" err="1">
                <a:latin typeface="Be Vietnam"/>
                <a:ea typeface="Be Vietnam"/>
                <a:cs typeface="Be Vietnam"/>
                <a:sym typeface="Be Vietnam"/>
              </a:rPr>
              <a:t>terhadap</a:t>
            </a:r>
            <a:r>
              <a:rPr lang="en-US" sz="1500" dirty="0">
                <a:latin typeface="Be Vietnam"/>
                <a:ea typeface="Be Vietnam"/>
                <a:cs typeface="Be Vietnam"/>
                <a:sym typeface="Be Vietnam"/>
              </a:rPr>
              <a:t> rata-rata </a:t>
            </a:r>
            <a:r>
              <a:rPr lang="en-US" sz="1500" dirty="0" err="1">
                <a:latin typeface="Be Vietnam"/>
                <a:ea typeface="Be Vietnam"/>
                <a:cs typeface="Be Vietnam"/>
                <a:sym typeface="Be Vietnam"/>
              </a:rPr>
              <a:t>omset</a:t>
            </a:r>
            <a:r>
              <a:rPr lang="en-US" sz="1500" dirty="0"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US" sz="1500" dirty="0" err="1">
                <a:latin typeface="Be Vietnam"/>
                <a:ea typeface="Be Vietnam"/>
                <a:cs typeface="Be Vietnam"/>
                <a:sym typeface="Be Vietnam"/>
              </a:rPr>
              <a:t>suatu</a:t>
            </a:r>
            <a:r>
              <a:rPr lang="en-US" sz="1500" dirty="0"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US" sz="1500" dirty="0" err="1">
                <a:latin typeface="Be Vietnam"/>
                <a:ea typeface="Be Vietnam"/>
                <a:cs typeface="Be Vietnam"/>
                <a:sym typeface="Be Vietnam"/>
              </a:rPr>
              <a:t>usaha</a:t>
            </a:r>
            <a:r>
              <a:rPr lang="en-US" sz="1500" dirty="0">
                <a:latin typeface="Be Vietnam"/>
                <a:ea typeface="Be Vietnam"/>
                <a:cs typeface="Be Vietnam"/>
                <a:sym typeface="Be Vietnam"/>
              </a:rPr>
              <a:t>. </a:t>
            </a:r>
            <a:r>
              <a:rPr lang="en-US" sz="1500" dirty="0" err="1">
                <a:latin typeface="Be Vietnam"/>
                <a:ea typeface="Be Vietnam"/>
                <a:cs typeface="Be Vietnam"/>
                <a:sym typeface="Be Vietnam"/>
              </a:rPr>
              <a:t>Namun</a:t>
            </a:r>
            <a:r>
              <a:rPr lang="en-US" sz="1500" dirty="0">
                <a:latin typeface="Be Vietnam"/>
                <a:ea typeface="Be Vietnam"/>
                <a:cs typeface="Be Vietnam"/>
                <a:sym typeface="Be Vietnam"/>
              </a:rPr>
              <a:t>, rata-rata </a:t>
            </a:r>
            <a:r>
              <a:rPr lang="en-US" sz="1500" dirty="0" err="1">
                <a:latin typeface="Be Vietnam"/>
                <a:ea typeface="Be Vietnam"/>
                <a:cs typeface="Be Vietnam"/>
                <a:sym typeface="Be Vietnam"/>
              </a:rPr>
              <a:t>biaya</a:t>
            </a:r>
            <a:r>
              <a:rPr lang="en-US" sz="1500" dirty="0"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US" sz="1500" dirty="0" err="1">
                <a:latin typeface="Be Vietnam"/>
                <a:ea typeface="Be Vietnam"/>
                <a:cs typeface="Be Vietnam"/>
                <a:sym typeface="Be Vietnam"/>
              </a:rPr>
              <a:t>produksi</a:t>
            </a:r>
            <a:r>
              <a:rPr lang="en-US" sz="1500" dirty="0">
                <a:latin typeface="Be Vietnam"/>
                <a:ea typeface="Be Vietnam"/>
                <a:cs typeface="Be Vietnam"/>
                <a:sym typeface="Be Vietnam"/>
              </a:rPr>
              <a:t> dan rata-rata </a:t>
            </a:r>
            <a:r>
              <a:rPr lang="en-US" sz="1500" dirty="0" err="1">
                <a:latin typeface="Be Vietnam"/>
                <a:ea typeface="Be Vietnam"/>
                <a:cs typeface="Be Vietnam"/>
                <a:sym typeface="Be Vietnam"/>
              </a:rPr>
              <a:t>gaji</a:t>
            </a:r>
            <a:r>
              <a:rPr lang="en-US" sz="1500" dirty="0"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US" sz="1500" dirty="0" err="1">
                <a:latin typeface="Be Vietnam"/>
                <a:ea typeface="Be Vietnam"/>
                <a:cs typeface="Be Vietnam"/>
                <a:sym typeface="Be Vietnam"/>
              </a:rPr>
              <a:t>karyawan</a:t>
            </a:r>
            <a:r>
              <a:rPr lang="en-US" sz="1500" dirty="0"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US" sz="1500" dirty="0" err="1">
                <a:latin typeface="Be Vietnam"/>
                <a:ea typeface="Be Vietnam"/>
                <a:cs typeface="Be Vietnam"/>
                <a:sym typeface="Be Vietnam"/>
              </a:rPr>
              <a:t>cukup</a:t>
            </a:r>
            <a:r>
              <a:rPr lang="en-US" sz="1500" dirty="0"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US" sz="1500" dirty="0" err="1">
                <a:latin typeface="Be Vietnam"/>
                <a:ea typeface="Be Vietnam"/>
                <a:cs typeface="Be Vietnam"/>
                <a:sym typeface="Be Vietnam"/>
              </a:rPr>
              <a:t>berkorelasi</a:t>
            </a:r>
            <a:r>
              <a:rPr lang="en-US" sz="1500" dirty="0"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US" sz="1500" dirty="0" err="1">
                <a:latin typeface="Be Vietnam"/>
                <a:ea typeface="Be Vietnam"/>
                <a:cs typeface="Be Vietnam"/>
                <a:sym typeface="Be Vietnam"/>
              </a:rPr>
              <a:t>terhadap</a:t>
            </a:r>
            <a:r>
              <a:rPr lang="en-US" sz="1500" dirty="0">
                <a:latin typeface="Be Vietnam"/>
                <a:ea typeface="Be Vietnam"/>
                <a:cs typeface="Be Vietnam"/>
                <a:sym typeface="Be Vietnam"/>
              </a:rPr>
              <a:t> rata-rata </a:t>
            </a:r>
            <a:r>
              <a:rPr lang="en-US" sz="1500" dirty="0" err="1">
                <a:latin typeface="Be Vietnam"/>
                <a:ea typeface="Be Vietnam"/>
                <a:cs typeface="Be Vietnam"/>
                <a:sym typeface="Be Vietnam"/>
              </a:rPr>
              <a:t>omset</a:t>
            </a:r>
            <a:r>
              <a:rPr lang="en-US" sz="1500" dirty="0"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US" sz="1500" dirty="0" err="1">
                <a:latin typeface="Be Vietnam"/>
                <a:ea typeface="Be Vietnam"/>
                <a:cs typeface="Be Vietnam"/>
                <a:sym typeface="Be Vietnam"/>
              </a:rPr>
              <a:t>dari</a:t>
            </a:r>
            <a:r>
              <a:rPr lang="en-US" sz="1500" dirty="0"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US" sz="1500" dirty="0" err="1">
                <a:latin typeface="Be Vietnam"/>
                <a:ea typeface="Be Vietnam"/>
                <a:cs typeface="Be Vietnam"/>
                <a:sym typeface="Be Vietnam"/>
              </a:rPr>
              <a:t>suatu</a:t>
            </a:r>
            <a:r>
              <a:rPr lang="en-US" sz="1500" dirty="0"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US" sz="1500" dirty="0" err="1">
                <a:latin typeface="Be Vietnam"/>
                <a:ea typeface="Be Vietnam"/>
                <a:cs typeface="Be Vietnam"/>
                <a:sym typeface="Be Vietnam"/>
              </a:rPr>
              <a:t>usaha</a:t>
            </a:r>
            <a:r>
              <a:rPr lang="en-US" sz="1500" dirty="0">
                <a:latin typeface="Be Vietnam"/>
                <a:ea typeface="Be Vietnam"/>
                <a:cs typeface="Be Vietnam"/>
                <a:sym typeface="Be Vietnam"/>
              </a:rPr>
              <a:t>.</a:t>
            </a: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1500" dirty="0" err="1">
                <a:latin typeface="Be Vietnam"/>
                <a:ea typeface="Be Vietnam"/>
                <a:cs typeface="Be Vietnam"/>
                <a:sym typeface="Be Vietnam"/>
              </a:rPr>
              <a:t>Artinya</a:t>
            </a:r>
            <a:r>
              <a:rPr lang="en-US" sz="1500" dirty="0">
                <a:latin typeface="Be Vietnam"/>
                <a:ea typeface="Be Vietnam"/>
                <a:cs typeface="Be Vietnam"/>
                <a:sym typeface="Be Vietnam"/>
              </a:rPr>
              <a:t>, </a:t>
            </a:r>
            <a:r>
              <a:rPr lang="en-US" sz="1500" dirty="0" err="1">
                <a:latin typeface="Be Vietnam"/>
                <a:ea typeface="Be Vietnam"/>
                <a:cs typeface="Be Vietnam"/>
                <a:sym typeface="Be Vietnam"/>
              </a:rPr>
              <a:t>semakin</a:t>
            </a:r>
            <a:r>
              <a:rPr lang="en-US" sz="1500" dirty="0"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US" sz="1500" dirty="0" err="1">
                <a:latin typeface="Be Vietnam"/>
                <a:ea typeface="Be Vietnam"/>
                <a:cs typeface="Be Vietnam"/>
                <a:sym typeface="Be Vietnam"/>
              </a:rPr>
              <a:t>besar</a:t>
            </a:r>
            <a:r>
              <a:rPr lang="en-US" sz="1500" dirty="0"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US" sz="1500" dirty="0" err="1">
                <a:latin typeface="Be Vietnam"/>
                <a:ea typeface="Be Vietnam"/>
                <a:cs typeface="Be Vietnam"/>
                <a:sym typeface="Be Vietnam"/>
              </a:rPr>
              <a:t>omset</a:t>
            </a:r>
            <a:r>
              <a:rPr lang="en-US" sz="1500" dirty="0"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US" sz="1500" dirty="0" err="1">
                <a:latin typeface="Be Vietnam"/>
                <a:ea typeface="Be Vietnam"/>
                <a:cs typeface="Be Vietnam"/>
                <a:sym typeface="Be Vietnam"/>
              </a:rPr>
              <a:t>suatu</a:t>
            </a:r>
            <a:r>
              <a:rPr lang="en-US" sz="1500" dirty="0"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US" sz="1500" dirty="0" err="1">
                <a:latin typeface="Be Vietnam"/>
                <a:ea typeface="Be Vietnam"/>
                <a:cs typeface="Be Vietnam"/>
                <a:sym typeface="Be Vietnam"/>
              </a:rPr>
              <a:t>usaha</a:t>
            </a:r>
            <a:r>
              <a:rPr lang="en-US" sz="1500" dirty="0"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US" sz="1500" dirty="0" err="1">
                <a:latin typeface="Be Vietnam"/>
                <a:ea typeface="Be Vietnam"/>
                <a:cs typeface="Be Vietnam"/>
                <a:sym typeface="Be Vietnam"/>
              </a:rPr>
              <a:t>dimungkinkan</a:t>
            </a:r>
            <a:r>
              <a:rPr lang="en-US" sz="1500" dirty="0"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US" sz="1500" dirty="0" err="1">
                <a:latin typeface="Be Vietnam"/>
                <a:ea typeface="Be Vietnam"/>
                <a:cs typeface="Be Vietnam"/>
                <a:sym typeface="Be Vietnam"/>
              </a:rPr>
              <a:t>semakin</a:t>
            </a:r>
            <a:r>
              <a:rPr lang="en-US" sz="1500" dirty="0"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US" sz="1500" dirty="0" err="1">
                <a:latin typeface="Be Vietnam"/>
                <a:ea typeface="Be Vietnam"/>
                <a:cs typeface="Be Vietnam"/>
                <a:sym typeface="Be Vietnam"/>
              </a:rPr>
              <a:t>besar</a:t>
            </a:r>
            <a:r>
              <a:rPr lang="en-US" sz="1500" dirty="0"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US" sz="1500" dirty="0" err="1">
                <a:latin typeface="Be Vietnam"/>
                <a:ea typeface="Be Vietnam"/>
                <a:cs typeface="Be Vietnam"/>
                <a:sym typeface="Be Vietnam"/>
              </a:rPr>
              <a:t>gaji</a:t>
            </a:r>
            <a:r>
              <a:rPr lang="en-US" sz="1500" dirty="0"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US" sz="1500" dirty="0" err="1">
                <a:latin typeface="Be Vietnam"/>
                <a:ea typeface="Be Vietnam"/>
                <a:cs typeface="Be Vietnam"/>
                <a:sym typeface="Be Vietnam"/>
              </a:rPr>
              <a:t>karyawan</a:t>
            </a:r>
            <a:r>
              <a:rPr lang="en-US" sz="1500" dirty="0">
                <a:latin typeface="Be Vietnam"/>
                <a:ea typeface="Be Vietnam"/>
                <a:cs typeface="Be Vietnam"/>
                <a:sym typeface="Be Vietnam"/>
              </a:rPr>
              <a:t> dan </a:t>
            </a:r>
            <a:r>
              <a:rPr lang="en-US" sz="1500" dirty="0" err="1">
                <a:latin typeface="Be Vietnam"/>
                <a:ea typeface="Be Vietnam"/>
                <a:cs typeface="Be Vietnam"/>
                <a:sym typeface="Be Vietnam"/>
              </a:rPr>
              <a:t>biaya</a:t>
            </a:r>
            <a:r>
              <a:rPr lang="en-US" sz="1500" dirty="0"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US" sz="1500" dirty="0" err="1">
                <a:latin typeface="Be Vietnam"/>
                <a:ea typeface="Be Vietnam"/>
                <a:cs typeface="Be Vietnam"/>
                <a:sym typeface="Be Vietnam"/>
              </a:rPr>
              <a:t>produksi</a:t>
            </a:r>
            <a:r>
              <a:rPr lang="en-US" sz="1500" dirty="0"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US" sz="1500" dirty="0" err="1">
                <a:latin typeface="Be Vietnam"/>
                <a:ea typeface="Be Vietnam"/>
                <a:cs typeface="Be Vietnam"/>
                <a:sym typeface="Be Vietnam"/>
              </a:rPr>
              <a:t>dari</a:t>
            </a:r>
            <a:r>
              <a:rPr lang="en-US" sz="1500" dirty="0"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US" sz="1500" dirty="0" err="1">
                <a:latin typeface="Be Vietnam"/>
                <a:ea typeface="Be Vietnam"/>
                <a:cs typeface="Be Vietnam"/>
                <a:sym typeface="Be Vietnam"/>
              </a:rPr>
              <a:t>suatu</a:t>
            </a:r>
            <a:r>
              <a:rPr lang="en-US" sz="1500" dirty="0"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US" sz="1500" dirty="0" err="1">
                <a:latin typeface="Be Vietnam"/>
                <a:ea typeface="Be Vietnam"/>
                <a:cs typeface="Be Vietnam"/>
                <a:sym typeface="Be Vietnam"/>
              </a:rPr>
              <a:t>usaha</a:t>
            </a:r>
            <a:r>
              <a:rPr lang="en-US" sz="1500" dirty="0"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US" sz="1500" dirty="0" err="1">
                <a:latin typeface="Be Vietnam"/>
                <a:ea typeface="Be Vietnam"/>
                <a:cs typeface="Be Vietnam"/>
                <a:sym typeface="Be Vietnam"/>
              </a:rPr>
              <a:t>tersebut</a:t>
            </a:r>
            <a:r>
              <a:rPr lang="en-US" sz="1500" dirty="0">
                <a:latin typeface="Be Vietnam"/>
                <a:ea typeface="Be Vietnam"/>
                <a:cs typeface="Be Vietnam"/>
                <a:sym typeface="Be Vietnam"/>
              </a:rPr>
              <a:t>. </a:t>
            </a:r>
            <a:r>
              <a:rPr lang="en-US" sz="1500" dirty="0" err="1">
                <a:latin typeface="Be Vietnam"/>
                <a:ea typeface="Be Vietnam"/>
                <a:cs typeface="Be Vietnam"/>
                <a:sym typeface="Be Vietnam"/>
              </a:rPr>
              <a:t>Dapat</a:t>
            </a:r>
            <a:r>
              <a:rPr lang="en-US" sz="1500" dirty="0"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US" sz="1500" dirty="0" err="1">
                <a:latin typeface="Be Vietnam"/>
                <a:ea typeface="Be Vietnam"/>
                <a:cs typeface="Be Vietnam"/>
                <a:sym typeface="Be Vietnam"/>
              </a:rPr>
              <a:t>dikatakan</a:t>
            </a:r>
            <a:r>
              <a:rPr lang="en-US" sz="1500" dirty="0"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US" sz="1500" dirty="0" err="1">
                <a:latin typeface="Be Vietnam"/>
                <a:ea typeface="Be Vietnam"/>
                <a:cs typeface="Be Vietnam"/>
                <a:sym typeface="Be Vietnam"/>
              </a:rPr>
              <a:t>untuk</a:t>
            </a:r>
            <a:r>
              <a:rPr lang="en-US" sz="1500" dirty="0"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US" sz="1500" dirty="0" err="1">
                <a:latin typeface="Be Vietnam"/>
                <a:ea typeface="Be Vietnam"/>
                <a:cs typeface="Be Vietnam"/>
                <a:sym typeface="Be Vietnam"/>
              </a:rPr>
              <a:t>menilai</a:t>
            </a:r>
            <a:r>
              <a:rPr lang="en-US" sz="1500" dirty="0"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US" sz="1500" dirty="0" err="1">
                <a:latin typeface="Be Vietnam"/>
                <a:ea typeface="Be Vietnam"/>
                <a:cs typeface="Be Vietnam"/>
                <a:sym typeface="Be Vietnam"/>
              </a:rPr>
              <a:t>usaha</a:t>
            </a:r>
            <a:r>
              <a:rPr lang="en-US" sz="1500" dirty="0"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US" sz="1500" dirty="0" err="1">
                <a:latin typeface="Be Vietnam"/>
                <a:ea typeface="Be Vietnam"/>
                <a:cs typeface="Be Vietnam"/>
                <a:sym typeface="Be Vietnam"/>
              </a:rPr>
              <a:t>beromset</a:t>
            </a:r>
            <a:r>
              <a:rPr lang="en-US" sz="1500" dirty="0"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US" sz="1500" dirty="0" err="1">
                <a:latin typeface="Be Vietnam"/>
                <a:ea typeface="Be Vietnam"/>
                <a:cs typeface="Be Vietnam"/>
                <a:sym typeface="Be Vietnam"/>
              </a:rPr>
              <a:t>besar</a:t>
            </a:r>
            <a:r>
              <a:rPr lang="en-US" sz="1500" dirty="0"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US" sz="1500" dirty="0" err="1">
                <a:latin typeface="Be Vietnam"/>
                <a:ea typeface="Be Vietnam"/>
                <a:cs typeface="Be Vietnam"/>
                <a:sym typeface="Be Vietnam"/>
              </a:rPr>
              <a:t>atau</a:t>
            </a:r>
            <a:r>
              <a:rPr lang="en-US" sz="1500" dirty="0"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US" sz="1500" dirty="0" err="1">
                <a:latin typeface="Be Vietnam"/>
                <a:ea typeface="Be Vietnam"/>
                <a:cs typeface="Be Vietnam"/>
                <a:sym typeface="Be Vietnam"/>
              </a:rPr>
              <a:t>tidak</a:t>
            </a:r>
            <a:r>
              <a:rPr lang="en-US" sz="1500" dirty="0"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US" sz="1500" dirty="0" err="1">
                <a:latin typeface="Be Vietnam"/>
                <a:ea typeface="Be Vietnam"/>
                <a:cs typeface="Be Vietnam"/>
                <a:sym typeface="Be Vietnam"/>
              </a:rPr>
              <a:t>dapat</a:t>
            </a:r>
            <a:r>
              <a:rPr lang="en-US" sz="1500" dirty="0"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US" sz="1500" dirty="0" err="1">
                <a:latin typeface="Be Vietnam"/>
                <a:ea typeface="Be Vietnam"/>
                <a:cs typeface="Be Vietnam"/>
                <a:sym typeface="Be Vietnam"/>
              </a:rPr>
              <a:t>melihat</a:t>
            </a:r>
            <a:r>
              <a:rPr lang="en-US" sz="1500" dirty="0"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US" sz="1500" dirty="0" err="1">
                <a:latin typeface="Be Vietnam"/>
                <a:ea typeface="Be Vietnam"/>
                <a:cs typeface="Be Vietnam"/>
                <a:sym typeface="Be Vietnam"/>
              </a:rPr>
              <a:t>dari</a:t>
            </a:r>
            <a:r>
              <a:rPr lang="en-US" sz="1500" dirty="0"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US" sz="1500" dirty="0" err="1">
                <a:latin typeface="Be Vietnam"/>
                <a:ea typeface="Be Vietnam"/>
                <a:cs typeface="Be Vietnam"/>
                <a:sym typeface="Be Vietnam"/>
              </a:rPr>
              <a:t>besar</a:t>
            </a:r>
            <a:r>
              <a:rPr lang="en-US" sz="1500" dirty="0"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US" sz="1500" dirty="0" err="1">
                <a:latin typeface="Be Vietnam"/>
                <a:ea typeface="Be Vietnam"/>
                <a:cs typeface="Be Vietnam"/>
                <a:sym typeface="Be Vietnam"/>
              </a:rPr>
              <a:t>kecilnya</a:t>
            </a:r>
            <a:r>
              <a:rPr lang="en-US" sz="1500" dirty="0"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US" sz="1500" dirty="0" err="1">
                <a:latin typeface="Be Vietnam"/>
                <a:ea typeface="Be Vietnam"/>
                <a:cs typeface="Be Vietnam"/>
                <a:sym typeface="Be Vietnam"/>
              </a:rPr>
              <a:t>gaji</a:t>
            </a:r>
            <a:r>
              <a:rPr lang="en-US" sz="1500" dirty="0"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US" sz="1500" dirty="0" err="1">
                <a:latin typeface="Be Vietnam"/>
                <a:ea typeface="Be Vietnam"/>
                <a:cs typeface="Be Vietnam"/>
                <a:sym typeface="Be Vietnam"/>
              </a:rPr>
              <a:t>karyawan</a:t>
            </a:r>
            <a:r>
              <a:rPr lang="en-US" sz="1500" dirty="0"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US" sz="1500" dirty="0" err="1">
                <a:latin typeface="Be Vietnam"/>
                <a:ea typeface="Be Vietnam"/>
                <a:cs typeface="Be Vietnam"/>
                <a:sym typeface="Be Vietnam"/>
              </a:rPr>
              <a:t>atau</a:t>
            </a:r>
            <a:r>
              <a:rPr lang="en-US" sz="1500" dirty="0"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US" sz="1500" dirty="0" err="1">
                <a:latin typeface="Be Vietnam"/>
                <a:ea typeface="Be Vietnam"/>
                <a:cs typeface="Be Vietnam"/>
                <a:sym typeface="Be Vietnam"/>
              </a:rPr>
              <a:t>besar</a:t>
            </a:r>
            <a:r>
              <a:rPr lang="en-US" sz="1500" dirty="0"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US" sz="1500" dirty="0" err="1">
                <a:latin typeface="Be Vietnam"/>
                <a:ea typeface="Be Vietnam"/>
                <a:cs typeface="Be Vietnam"/>
                <a:sym typeface="Be Vietnam"/>
              </a:rPr>
              <a:t>kecilnya</a:t>
            </a:r>
            <a:r>
              <a:rPr lang="en-US" sz="1500" dirty="0"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US" sz="1500" dirty="0" err="1">
                <a:latin typeface="Be Vietnam"/>
                <a:ea typeface="Be Vietnam"/>
                <a:cs typeface="Be Vietnam"/>
                <a:sym typeface="Be Vietnam"/>
              </a:rPr>
              <a:t>biaya</a:t>
            </a:r>
            <a:r>
              <a:rPr lang="en-US" sz="1500" dirty="0"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US" sz="1500" dirty="0" err="1">
                <a:latin typeface="Be Vietnam"/>
                <a:ea typeface="Be Vietnam"/>
                <a:cs typeface="Be Vietnam"/>
                <a:sym typeface="Be Vietnam"/>
              </a:rPr>
              <a:t>produksi</a:t>
            </a:r>
            <a:r>
              <a:rPr lang="en-US" sz="1500" dirty="0"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US" sz="1500" dirty="0" err="1">
                <a:latin typeface="Be Vietnam"/>
                <a:ea typeface="Be Vietnam"/>
                <a:cs typeface="Be Vietnam"/>
                <a:sym typeface="Be Vietnam"/>
              </a:rPr>
              <a:t>tersebut</a:t>
            </a:r>
            <a:r>
              <a:rPr lang="en-US" sz="1500" dirty="0">
                <a:latin typeface="Be Vietnam"/>
                <a:ea typeface="Be Vietnam"/>
                <a:cs typeface="Be Vietnam"/>
                <a:sym typeface="Be Vietnam"/>
              </a:rPr>
              <a:t>.</a:t>
            </a: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1500" dirty="0" err="1">
                <a:latin typeface="Be Vietnam"/>
                <a:ea typeface="Be Vietnam"/>
                <a:cs typeface="Be Vietnam"/>
                <a:sym typeface="Be Vietnam"/>
              </a:rPr>
              <a:t>Malah</a:t>
            </a:r>
            <a:r>
              <a:rPr lang="en-US" sz="1500" dirty="0">
                <a:latin typeface="Be Vietnam"/>
                <a:ea typeface="Be Vietnam"/>
                <a:cs typeface="Be Vietnam"/>
                <a:sym typeface="Be Vietnam"/>
              </a:rPr>
              <a:t>, </a:t>
            </a:r>
            <a:r>
              <a:rPr lang="en-US" sz="1500" dirty="0" err="1">
                <a:latin typeface="Be Vietnam"/>
                <a:ea typeface="Be Vietnam"/>
                <a:cs typeface="Be Vietnam"/>
                <a:sym typeface="Be Vietnam"/>
              </a:rPr>
              <a:t>jumlah</a:t>
            </a:r>
            <a:r>
              <a:rPr lang="en-US" sz="1500" dirty="0"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US" sz="1500" dirty="0" err="1">
                <a:latin typeface="Be Vietnam"/>
                <a:ea typeface="Be Vietnam"/>
                <a:cs typeface="Be Vietnam"/>
                <a:sym typeface="Be Vietnam"/>
              </a:rPr>
              <a:t>tenaga</a:t>
            </a:r>
            <a:r>
              <a:rPr lang="en-US" sz="1500" dirty="0"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US" sz="1500" dirty="0" err="1">
                <a:latin typeface="Be Vietnam"/>
                <a:ea typeface="Be Vietnam"/>
                <a:cs typeface="Be Vietnam"/>
                <a:sym typeface="Be Vietnam"/>
              </a:rPr>
              <a:t>kerja</a:t>
            </a:r>
            <a:r>
              <a:rPr lang="en-US" sz="1500" dirty="0">
                <a:latin typeface="Be Vietnam"/>
                <a:ea typeface="Be Vietnam"/>
                <a:cs typeface="Be Vietnam"/>
                <a:sym typeface="Be Vietnam"/>
              </a:rPr>
              <a:t> dan </a:t>
            </a:r>
            <a:r>
              <a:rPr lang="en-US" sz="1500" dirty="0" err="1">
                <a:latin typeface="Be Vietnam"/>
                <a:ea typeface="Be Vietnam"/>
                <a:cs typeface="Be Vietnam"/>
                <a:sym typeface="Be Vietnam"/>
              </a:rPr>
              <a:t>umur</a:t>
            </a:r>
            <a:r>
              <a:rPr lang="en-US" sz="1500" dirty="0"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US" sz="1500" dirty="0" err="1">
                <a:latin typeface="Be Vietnam"/>
                <a:ea typeface="Be Vietnam"/>
                <a:cs typeface="Be Vietnam"/>
                <a:sym typeface="Be Vietnam"/>
              </a:rPr>
              <a:t>pelaku</a:t>
            </a:r>
            <a:r>
              <a:rPr lang="en-US" sz="1500" dirty="0"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US" sz="1500" dirty="0" err="1">
                <a:latin typeface="Be Vietnam"/>
                <a:ea typeface="Be Vietnam"/>
                <a:cs typeface="Be Vietnam"/>
                <a:sym typeface="Be Vietnam"/>
              </a:rPr>
              <a:t>usaha</a:t>
            </a:r>
            <a:r>
              <a:rPr lang="en-US" sz="1500" dirty="0"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US" sz="1500" dirty="0" err="1">
                <a:latin typeface="Be Vietnam"/>
                <a:ea typeface="Be Vietnam"/>
                <a:cs typeface="Be Vietnam"/>
                <a:sym typeface="Be Vietnam"/>
              </a:rPr>
              <a:t>tidaklah</a:t>
            </a:r>
            <a:r>
              <a:rPr lang="en-US" sz="1500" dirty="0"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US" sz="1500" dirty="0" err="1">
                <a:latin typeface="Be Vietnam"/>
                <a:ea typeface="Be Vietnam"/>
                <a:cs typeface="Be Vietnam"/>
                <a:sym typeface="Be Vietnam"/>
              </a:rPr>
              <a:t>berpengaruh</a:t>
            </a:r>
            <a:r>
              <a:rPr lang="en-US" sz="1500" dirty="0"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US" sz="1500" dirty="0" err="1">
                <a:latin typeface="Be Vietnam"/>
                <a:ea typeface="Be Vietnam"/>
                <a:cs typeface="Be Vietnam"/>
                <a:sym typeface="Be Vietnam"/>
              </a:rPr>
              <a:t>besar</a:t>
            </a:r>
            <a:r>
              <a:rPr lang="en-US" sz="1500" dirty="0"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US" sz="1500" dirty="0" err="1">
                <a:latin typeface="Be Vietnam"/>
                <a:ea typeface="Be Vietnam"/>
                <a:cs typeface="Be Vietnam"/>
                <a:sym typeface="Be Vietnam"/>
              </a:rPr>
              <a:t>terhadap</a:t>
            </a:r>
            <a:r>
              <a:rPr lang="en-US" sz="1500" dirty="0"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US" sz="1500" dirty="0" err="1">
                <a:latin typeface="Be Vietnam"/>
                <a:ea typeface="Be Vietnam"/>
                <a:cs typeface="Be Vietnam"/>
                <a:sym typeface="Be Vietnam"/>
              </a:rPr>
              <a:t>omset</a:t>
            </a:r>
            <a:r>
              <a:rPr lang="en-US" sz="1500" dirty="0"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US" sz="1500" dirty="0" err="1">
                <a:latin typeface="Be Vietnam"/>
                <a:ea typeface="Be Vietnam"/>
                <a:cs typeface="Be Vietnam"/>
                <a:sym typeface="Be Vietnam"/>
              </a:rPr>
              <a:t>suatu</a:t>
            </a:r>
            <a:r>
              <a:rPr lang="en-US" sz="1500" dirty="0"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US" sz="1500" dirty="0" err="1">
                <a:latin typeface="Be Vietnam"/>
                <a:ea typeface="Be Vietnam"/>
                <a:cs typeface="Be Vietnam"/>
                <a:sym typeface="Be Vietnam"/>
              </a:rPr>
              <a:t>usaha</a:t>
            </a:r>
            <a:endParaRPr lang="en-US" sz="1500" dirty="0">
              <a:latin typeface="Be Vietnam"/>
              <a:ea typeface="Be Vietnam"/>
              <a:cs typeface="Be Vietnam"/>
              <a:sym typeface="Be Vietnam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1500" dirty="0">
                <a:latin typeface="Be Vietnam"/>
                <a:ea typeface="Be Vietnam"/>
                <a:cs typeface="Be Vietnam"/>
                <a:sym typeface="Be Vietnam"/>
              </a:rPr>
              <a:t>Mari </a:t>
            </a:r>
            <a:r>
              <a:rPr lang="en-US" sz="1500" dirty="0" err="1">
                <a:latin typeface="Be Vietnam"/>
                <a:ea typeface="Be Vietnam"/>
                <a:cs typeface="Be Vietnam"/>
                <a:sym typeface="Be Vietnam"/>
              </a:rPr>
              <a:t>kita</a:t>
            </a:r>
            <a:r>
              <a:rPr lang="en-US" sz="1500" dirty="0"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US" sz="1500" dirty="0" err="1">
                <a:latin typeface="Be Vietnam"/>
                <a:ea typeface="Be Vietnam"/>
                <a:cs typeface="Be Vietnam"/>
                <a:sym typeface="Be Vietnam"/>
              </a:rPr>
              <a:t>telusuri</a:t>
            </a:r>
            <a:r>
              <a:rPr lang="en-US" sz="1500" dirty="0"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US" sz="1500" dirty="0" err="1">
                <a:latin typeface="Be Vietnam"/>
                <a:ea typeface="Be Vietnam"/>
                <a:cs typeface="Be Vietnam"/>
                <a:sym typeface="Be Vietnam"/>
              </a:rPr>
              <a:t>bagaimana</a:t>
            </a:r>
            <a:r>
              <a:rPr lang="en-US" sz="1500" dirty="0"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US" sz="1500" dirty="0" err="1">
                <a:latin typeface="Be Vietnam"/>
                <a:ea typeface="Be Vietnam"/>
                <a:cs typeface="Be Vietnam"/>
                <a:sym typeface="Be Vietnam"/>
              </a:rPr>
              <a:t>umur</a:t>
            </a:r>
            <a:r>
              <a:rPr lang="en-US" sz="1500" dirty="0">
                <a:latin typeface="Be Vietnam"/>
                <a:ea typeface="Be Vietnam"/>
                <a:cs typeface="Be Vietnam"/>
                <a:sym typeface="Be Vietnam"/>
              </a:rPr>
              <a:t>, </a:t>
            </a:r>
            <a:r>
              <a:rPr lang="en-US" sz="1500" dirty="0" err="1">
                <a:latin typeface="Be Vietnam"/>
                <a:ea typeface="Be Vietnam"/>
                <a:cs typeface="Be Vietnam"/>
                <a:sym typeface="Be Vietnam"/>
              </a:rPr>
              <a:t>jumlah</a:t>
            </a:r>
            <a:r>
              <a:rPr lang="en-US" sz="1500" dirty="0"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US" sz="1500" dirty="0" err="1">
                <a:latin typeface="Be Vietnam"/>
                <a:ea typeface="Be Vietnam"/>
                <a:cs typeface="Be Vietnam"/>
                <a:sym typeface="Be Vietnam"/>
              </a:rPr>
              <a:t>tenaga</a:t>
            </a:r>
            <a:r>
              <a:rPr lang="en-US" sz="1500" dirty="0"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US" sz="1500" dirty="0" err="1">
                <a:latin typeface="Be Vietnam"/>
                <a:ea typeface="Be Vietnam"/>
                <a:cs typeface="Be Vietnam"/>
                <a:sym typeface="Be Vietnam"/>
              </a:rPr>
              <a:t>kerja</a:t>
            </a:r>
            <a:r>
              <a:rPr lang="en-US" sz="1500" dirty="0">
                <a:latin typeface="Be Vietnam"/>
                <a:ea typeface="Be Vietnam"/>
                <a:cs typeface="Be Vietnam"/>
                <a:sym typeface="Be Vietnam"/>
              </a:rPr>
              <a:t>, </a:t>
            </a:r>
            <a:r>
              <a:rPr lang="en-US" sz="1500" dirty="0" err="1">
                <a:latin typeface="Be Vietnam"/>
                <a:ea typeface="Be Vietnam"/>
                <a:cs typeface="Be Vietnam"/>
                <a:sym typeface="Be Vietnam"/>
              </a:rPr>
              <a:t>biaya</a:t>
            </a:r>
            <a:r>
              <a:rPr lang="en-US" sz="1500" dirty="0"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US" sz="1500" dirty="0" err="1">
                <a:latin typeface="Be Vietnam"/>
                <a:ea typeface="Be Vietnam"/>
                <a:cs typeface="Be Vietnam"/>
                <a:sym typeface="Be Vietnam"/>
              </a:rPr>
              <a:t>produksi</a:t>
            </a:r>
            <a:r>
              <a:rPr lang="en-US" sz="1500" dirty="0">
                <a:latin typeface="Be Vietnam"/>
                <a:ea typeface="Be Vietnam"/>
                <a:cs typeface="Be Vietnam"/>
                <a:sym typeface="Be Vietnam"/>
              </a:rPr>
              <a:t>, </a:t>
            </a:r>
            <a:r>
              <a:rPr lang="en-US" sz="1500" dirty="0" err="1">
                <a:latin typeface="Be Vietnam"/>
                <a:ea typeface="Be Vietnam"/>
                <a:cs typeface="Be Vietnam"/>
                <a:sym typeface="Be Vietnam"/>
              </a:rPr>
              <a:t>gaji</a:t>
            </a:r>
            <a:r>
              <a:rPr lang="en-US" sz="1500" dirty="0">
                <a:latin typeface="Be Vietnam"/>
                <a:ea typeface="Be Vietnam"/>
                <a:cs typeface="Be Vietnam"/>
                <a:sym typeface="Be Vietnam"/>
              </a:rPr>
              <a:t> dan </a:t>
            </a:r>
            <a:r>
              <a:rPr lang="en-US" sz="1500" dirty="0" err="1">
                <a:latin typeface="Be Vietnam"/>
                <a:ea typeface="Be Vietnam"/>
                <a:cs typeface="Be Vietnam"/>
                <a:sym typeface="Be Vietnam"/>
              </a:rPr>
              <a:t>omset</a:t>
            </a:r>
            <a:r>
              <a:rPr lang="en-US" sz="1500" dirty="0"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US" sz="1500" dirty="0" err="1">
                <a:latin typeface="Be Vietnam"/>
                <a:ea typeface="Be Vietnam"/>
                <a:cs typeface="Be Vietnam"/>
                <a:sym typeface="Be Vietnam"/>
              </a:rPr>
              <a:t>berkorelasi</a:t>
            </a:r>
            <a:r>
              <a:rPr lang="en-US" sz="1500" dirty="0"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US" sz="1500" dirty="0" err="1">
                <a:latin typeface="Be Vietnam"/>
                <a:ea typeface="Be Vietnam"/>
                <a:cs typeface="Be Vietnam"/>
                <a:sym typeface="Be Vietnam"/>
              </a:rPr>
              <a:t>satu</a:t>
            </a:r>
            <a:r>
              <a:rPr lang="en-US" sz="1500" dirty="0"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US" sz="1500" dirty="0" err="1">
                <a:latin typeface="Be Vietnam"/>
                <a:ea typeface="Be Vietnam"/>
                <a:cs typeface="Be Vietnam"/>
                <a:sym typeface="Be Vietnam"/>
              </a:rPr>
              <a:t>sama</a:t>
            </a:r>
            <a:r>
              <a:rPr lang="en-US" sz="1500" dirty="0">
                <a:latin typeface="Be Vietnam"/>
                <a:ea typeface="Be Vietnam"/>
                <a:cs typeface="Be Vietnam"/>
                <a:sym typeface="Be Vietnam"/>
              </a:rPr>
              <a:t> lain </a:t>
            </a:r>
            <a:r>
              <a:rPr lang="en-US" sz="1500" dirty="0" err="1">
                <a:latin typeface="Be Vietnam"/>
                <a:ea typeface="Be Vietnam"/>
                <a:cs typeface="Be Vietnam"/>
                <a:sym typeface="Be Vietnam"/>
              </a:rPr>
              <a:t>dengan</a:t>
            </a:r>
            <a:r>
              <a:rPr lang="en-US" sz="1500" dirty="0">
                <a:latin typeface="Be Vietnam"/>
                <a:ea typeface="Be Vietnam"/>
                <a:cs typeface="Be Vietnam"/>
                <a:sym typeface="Be Vietnam"/>
              </a:rPr>
              <a:t> heatmap.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1433AB-EFEA-A601-C32D-87B66413F13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425"/>
          <a:stretch/>
        </p:blipFill>
        <p:spPr>
          <a:xfrm>
            <a:off x="914399" y="1824300"/>
            <a:ext cx="6310424" cy="2614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5049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f408cc10d1_0_7"/>
          <p:cNvSpPr txBox="1">
            <a:spLocks noGrp="1"/>
          </p:cNvSpPr>
          <p:nvPr>
            <p:ph type="title"/>
          </p:nvPr>
        </p:nvSpPr>
        <p:spPr>
          <a:xfrm>
            <a:off x="838200" y="746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3500" dirty="0">
                <a:latin typeface="Be Vietnam"/>
                <a:ea typeface="Be Vietnam"/>
                <a:cs typeface="Be Vietnam"/>
                <a:sym typeface="Be Vietnam"/>
              </a:rPr>
              <a:t>Outline </a:t>
            </a:r>
            <a:r>
              <a:rPr lang="en-US" sz="3500" dirty="0" err="1">
                <a:latin typeface="Be Vietnam"/>
                <a:ea typeface="Be Vietnam"/>
                <a:cs typeface="Be Vietnam"/>
                <a:sym typeface="Be Vietnam"/>
              </a:rPr>
              <a:t>Pertanyaan</a:t>
            </a:r>
            <a:r>
              <a:rPr lang="en-US" sz="3500" dirty="0"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US" sz="3500" dirty="0" err="1">
                <a:latin typeface="Be Vietnam"/>
                <a:ea typeface="Be Vietnam"/>
                <a:cs typeface="Be Vietnam"/>
                <a:sym typeface="Be Vietnam"/>
              </a:rPr>
              <a:t>Penting</a:t>
            </a:r>
            <a:endParaRPr sz="3500" dirty="0">
              <a:latin typeface="Be Vietnam"/>
              <a:ea typeface="Be Vietnam"/>
              <a:cs typeface="Be Vietnam"/>
              <a:sym typeface="Be Vietnam"/>
            </a:endParaRPr>
          </a:p>
        </p:txBody>
      </p:sp>
      <p:sp>
        <p:nvSpPr>
          <p:cNvPr id="99" name="Google Shape;99;gf408cc10d1_0_7"/>
          <p:cNvSpPr txBox="1">
            <a:spLocks noGrp="1"/>
          </p:cNvSpPr>
          <p:nvPr>
            <p:ph type="body" idx="1"/>
          </p:nvPr>
        </p:nvSpPr>
        <p:spPr>
          <a:xfrm>
            <a:off x="838200" y="2206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355600">
              <a:spcBef>
                <a:spcPts val="0"/>
              </a:spcBef>
              <a:buClr>
                <a:srgbClr val="000000"/>
              </a:buClr>
              <a:buSzPts val="2000"/>
              <a:buFont typeface="Be Vietnam"/>
              <a:buAutoNum type="arabicPeriod"/>
            </a:pPr>
            <a:r>
              <a:rPr lang="en-US" sz="2000" dirty="0">
                <a:solidFill>
                  <a:srgbClr val="00B050"/>
                </a:solidFill>
                <a:latin typeface="Be Vietnam"/>
                <a:ea typeface="Be Vietnam"/>
                <a:cs typeface="Be Vietnam"/>
                <a:sym typeface="Be Vietnam"/>
              </a:rPr>
              <a:t>Daerah mana yang </a:t>
            </a:r>
            <a:r>
              <a:rPr lang="en-US" sz="2000" dirty="0" err="1">
                <a:solidFill>
                  <a:srgbClr val="00B050"/>
                </a:solidFill>
                <a:latin typeface="Be Vietnam"/>
                <a:ea typeface="Be Vietnam"/>
                <a:cs typeface="Be Vietnam"/>
                <a:sym typeface="Be Vietnam"/>
              </a:rPr>
              <a:t>memiliki</a:t>
            </a:r>
            <a:r>
              <a:rPr lang="en-US" sz="2000" dirty="0">
                <a:solidFill>
                  <a:srgbClr val="00B050"/>
                </a:solidFill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US" sz="2000" dirty="0" err="1">
                <a:solidFill>
                  <a:srgbClr val="00B050"/>
                </a:solidFill>
                <a:latin typeface="Be Vietnam"/>
                <a:ea typeface="Be Vietnam"/>
                <a:cs typeface="Be Vietnam"/>
                <a:sym typeface="Be Vietnam"/>
              </a:rPr>
              <a:t>jumlah</a:t>
            </a:r>
            <a:r>
              <a:rPr lang="en-US" sz="2000" dirty="0">
                <a:solidFill>
                  <a:srgbClr val="00B050"/>
                </a:solidFill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US" sz="2000" dirty="0" err="1">
                <a:solidFill>
                  <a:srgbClr val="00B050"/>
                </a:solidFill>
                <a:latin typeface="Be Vietnam"/>
                <a:ea typeface="Be Vietnam"/>
                <a:cs typeface="Be Vietnam"/>
                <a:sym typeface="Be Vietnam"/>
              </a:rPr>
              <a:t>usaha</a:t>
            </a:r>
            <a:r>
              <a:rPr lang="en-US" sz="2000" dirty="0">
                <a:solidFill>
                  <a:srgbClr val="00B050"/>
                </a:solidFill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US" sz="2000" dirty="0" err="1">
                <a:solidFill>
                  <a:srgbClr val="00B050"/>
                </a:solidFill>
                <a:latin typeface="Be Vietnam"/>
                <a:ea typeface="Be Vietnam"/>
                <a:cs typeface="Be Vietnam"/>
                <a:sym typeface="Be Vietnam"/>
              </a:rPr>
              <a:t>terbanyak</a:t>
            </a:r>
            <a:r>
              <a:rPr lang="en-US" sz="2000" dirty="0">
                <a:solidFill>
                  <a:srgbClr val="00B050"/>
                </a:solidFill>
                <a:latin typeface="Be Vietnam"/>
                <a:ea typeface="Be Vietnam"/>
                <a:cs typeface="Be Vietnam"/>
                <a:sym typeface="Be Vietnam"/>
              </a:rPr>
              <a:t>? </a:t>
            </a:r>
          </a:p>
          <a:p>
            <a:pPr indent="-355600">
              <a:spcBef>
                <a:spcPts val="0"/>
              </a:spcBef>
              <a:buClr>
                <a:srgbClr val="000000"/>
              </a:buClr>
              <a:buSzPts val="2000"/>
              <a:buFont typeface="Be Vietnam"/>
              <a:buAutoNum type="arabicPeriod"/>
            </a:pPr>
            <a:r>
              <a:rPr lang="en-US" sz="2000" dirty="0" err="1">
                <a:solidFill>
                  <a:srgbClr val="00B050"/>
                </a:solidFill>
                <a:latin typeface="Be Vietnam"/>
                <a:ea typeface="Be Vietnam"/>
                <a:cs typeface="Be Vietnam"/>
                <a:sym typeface="Be Vietnam"/>
              </a:rPr>
              <a:t>Berapa</a:t>
            </a:r>
            <a:r>
              <a:rPr lang="en-US" sz="2000" dirty="0">
                <a:solidFill>
                  <a:srgbClr val="00B050"/>
                </a:solidFill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US" sz="2000" dirty="0" err="1">
                <a:solidFill>
                  <a:srgbClr val="00B050"/>
                </a:solidFill>
                <a:latin typeface="Be Vietnam"/>
                <a:ea typeface="Be Vietnam"/>
                <a:cs typeface="Be Vietnam"/>
                <a:sym typeface="Be Vietnam"/>
              </a:rPr>
              <a:t>banyak</a:t>
            </a:r>
            <a:r>
              <a:rPr lang="en-US" sz="2000" dirty="0">
                <a:solidFill>
                  <a:srgbClr val="00B050"/>
                </a:solidFill>
                <a:latin typeface="Be Vietnam"/>
                <a:ea typeface="Be Vietnam"/>
                <a:cs typeface="Be Vietnam"/>
                <a:sym typeface="Be Vietnam"/>
              </a:rPr>
              <a:t> UMKM yang </a:t>
            </a:r>
            <a:r>
              <a:rPr lang="en-US" sz="2000" dirty="0" err="1">
                <a:solidFill>
                  <a:srgbClr val="00B050"/>
                </a:solidFill>
                <a:latin typeface="Be Vietnam"/>
                <a:ea typeface="Be Vietnam"/>
                <a:cs typeface="Be Vietnam"/>
                <a:sym typeface="Be Vietnam"/>
              </a:rPr>
              <a:t>belum</a:t>
            </a:r>
            <a:r>
              <a:rPr lang="en-US" sz="2000" dirty="0">
                <a:solidFill>
                  <a:srgbClr val="00B050"/>
                </a:solidFill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US" sz="2000" dirty="0" err="1">
                <a:solidFill>
                  <a:srgbClr val="00B050"/>
                </a:solidFill>
                <a:latin typeface="Be Vietnam"/>
                <a:ea typeface="Be Vietnam"/>
                <a:cs typeface="Be Vietnam"/>
                <a:sym typeface="Be Vietnam"/>
              </a:rPr>
              <a:t>pernah</a:t>
            </a:r>
            <a:r>
              <a:rPr lang="en-US" sz="2000" dirty="0">
                <a:solidFill>
                  <a:srgbClr val="00B050"/>
                </a:solidFill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US" sz="2000" dirty="0" err="1">
                <a:solidFill>
                  <a:srgbClr val="00B050"/>
                </a:solidFill>
                <a:latin typeface="Be Vietnam"/>
                <a:ea typeface="Be Vietnam"/>
                <a:cs typeface="Be Vietnam"/>
                <a:sym typeface="Be Vietnam"/>
              </a:rPr>
              <a:t>mendapatkan</a:t>
            </a:r>
            <a:r>
              <a:rPr lang="en-US" sz="2000" dirty="0">
                <a:solidFill>
                  <a:srgbClr val="00B050"/>
                </a:solidFill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US" sz="2000" dirty="0" err="1">
                <a:solidFill>
                  <a:srgbClr val="00B050"/>
                </a:solidFill>
                <a:latin typeface="Be Vietnam"/>
                <a:ea typeface="Be Vietnam"/>
                <a:cs typeface="Be Vietnam"/>
                <a:sym typeface="Be Vietnam"/>
              </a:rPr>
              <a:t>kredit</a:t>
            </a:r>
            <a:r>
              <a:rPr lang="en-US" sz="2000" dirty="0">
                <a:solidFill>
                  <a:srgbClr val="00B050"/>
                </a:solidFill>
                <a:latin typeface="Be Vietnam"/>
                <a:ea typeface="Be Vietnam"/>
                <a:cs typeface="Be Vietnam"/>
                <a:sym typeface="Be Vietnam"/>
              </a:rPr>
              <a:t>? </a:t>
            </a:r>
          </a:p>
          <a:p>
            <a:pPr indent="-355600">
              <a:spcBef>
                <a:spcPts val="0"/>
              </a:spcBef>
              <a:buClr>
                <a:srgbClr val="000000"/>
              </a:buClr>
              <a:buSzPts val="2000"/>
              <a:buFont typeface="Be Vietnam"/>
              <a:buAutoNum type="arabicPeriod"/>
            </a:pPr>
            <a:r>
              <a:rPr lang="en-US" sz="2000" dirty="0" err="1">
                <a:solidFill>
                  <a:srgbClr val="00B050"/>
                </a:solidFill>
                <a:latin typeface="Be Vietnam"/>
                <a:ea typeface="Be Vietnam"/>
                <a:cs typeface="Be Vietnam"/>
                <a:sym typeface="Be Vietnam"/>
              </a:rPr>
              <a:t>Bagaimana</a:t>
            </a:r>
            <a:r>
              <a:rPr lang="en-US" sz="2000" dirty="0">
                <a:solidFill>
                  <a:srgbClr val="00B050"/>
                </a:solidFill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US" sz="2000" dirty="0" err="1">
                <a:solidFill>
                  <a:srgbClr val="00B050"/>
                </a:solidFill>
                <a:latin typeface="Be Vietnam"/>
                <a:ea typeface="Be Vietnam"/>
                <a:cs typeface="Be Vietnam"/>
                <a:sym typeface="Be Vietnam"/>
              </a:rPr>
              <a:t>porsi</a:t>
            </a:r>
            <a:r>
              <a:rPr lang="en-US" sz="2000" dirty="0">
                <a:solidFill>
                  <a:srgbClr val="00B050"/>
                </a:solidFill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US" sz="2000" dirty="0" err="1">
                <a:solidFill>
                  <a:srgbClr val="00B050"/>
                </a:solidFill>
                <a:latin typeface="Be Vietnam"/>
                <a:ea typeface="Be Vietnam"/>
                <a:cs typeface="Be Vietnam"/>
                <a:sym typeface="Be Vietnam"/>
              </a:rPr>
              <a:t>pelaku</a:t>
            </a:r>
            <a:r>
              <a:rPr lang="en-US" sz="2000" dirty="0">
                <a:solidFill>
                  <a:srgbClr val="00B050"/>
                </a:solidFill>
                <a:latin typeface="Be Vietnam"/>
                <a:ea typeface="Be Vietnam"/>
                <a:cs typeface="Be Vietnam"/>
                <a:sym typeface="Be Vietnam"/>
              </a:rPr>
              <a:t> UMKM </a:t>
            </a:r>
            <a:r>
              <a:rPr lang="en-US" sz="2000" dirty="0" err="1">
                <a:solidFill>
                  <a:srgbClr val="00B050"/>
                </a:solidFill>
                <a:latin typeface="Be Vietnam"/>
                <a:ea typeface="Be Vietnam"/>
                <a:cs typeface="Be Vietnam"/>
                <a:sym typeface="Be Vietnam"/>
              </a:rPr>
              <a:t>berdasarkan</a:t>
            </a:r>
            <a:r>
              <a:rPr lang="en-US" sz="2000" dirty="0">
                <a:solidFill>
                  <a:srgbClr val="00B050"/>
                </a:solidFill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US" sz="2000" dirty="0" err="1">
                <a:solidFill>
                  <a:srgbClr val="00B050"/>
                </a:solidFill>
                <a:latin typeface="Be Vietnam"/>
                <a:ea typeface="Be Vietnam"/>
                <a:cs typeface="Be Vietnam"/>
                <a:sym typeface="Be Vietnam"/>
              </a:rPr>
              <a:t>jenis</a:t>
            </a:r>
            <a:r>
              <a:rPr lang="en-US" sz="2000" dirty="0">
                <a:solidFill>
                  <a:srgbClr val="00B050"/>
                </a:solidFill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US" sz="2000" dirty="0" err="1">
                <a:solidFill>
                  <a:srgbClr val="00B050"/>
                </a:solidFill>
                <a:latin typeface="Be Vietnam"/>
                <a:ea typeface="Be Vietnam"/>
                <a:cs typeface="Be Vietnam"/>
                <a:sym typeface="Be Vietnam"/>
              </a:rPr>
              <a:t>kelamin</a:t>
            </a:r>
            <a:r>
              <a:rPr lang="en-US" sz="2000" dirty="0">
                <a:solidFill>
                  <a:srgbClr val="00B050"/>
                </a:solidFill>
                <a:latin typeface="Be Vietnam"/>
                <a:ea typeface="Be Vietnam"/>
                <a:cs typeface="Be Vietnam"/>
                <a:sym typeface="Be Vietnam"/>
              </a:rPr>
              <a:t> dan </a:t>
            </a:r>
            <a:r>
              <a:rPr lang="en-US" sz="2000" dirty="0" err="1">
                <a:solidFill>
                  <a:srgbClr val="00B050"/>
                </a:solidFill>
                <a:latin typeface="Be Vietnam"/>
                <a:ea typeface="Be Vietnam"/>
                <a:cs typeface="Be Vietnam"/>
                <a:sym typeface="Be Vietnam"/>
              </a:rPr>
              <a:t>kebutuhan</a:t>
            </a:r>
            <a:r>
              <a:rPr lang="en-US" sz="2000" dirty="0">
                <a:solidFill>
                  <a:srgbClr val="00B050"/>
                </a:solidFill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US" sz="2000" dirty="0" err="1">
                <a:solidFill>
                  <a:srgbClr val="00B050"/>
                </a:solidFill>
                <a:latin typeface="Be Vietnam"/>
                <a:ea typeface="Be Vietnam"/>
                <a:cs typeface="Be Vietnam"/>
                <a:sym typeface="Be Vietnam"/>
              </a:rPr>
              <a:t>pinjaman</a:t>
            </a:r>
            <a:r>
              <a:rPr lang="en-US" sz="2000" dirty="0">
                <a:solidFill>
                  <a:srgbClr val="00B050"/>
                </a:solidFill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US" sz="2000" dirty="0" err="1">
                <a:solidFill>
                  <a:srgbClr val="00B050"/>
                </a:solidFill>
                <a:latin typeface="Be Vietnam"/>
                <a:ea typeface="Be Vietnam"/>
                <a:cs typeface="Be Vietnam"/>
                <a:sym typeface="Be Vietnam"/>
              </a:rPr>
              <a:t>usaha</a:t>
            </a:r>
            <a:r>
              <a:rPr lang="en-US" sz="2000" dirty="0">
                <a:solidFill>
                  <a:srgbClr val="00B050"/>
                </a:solidFill>
                <a:latin typeface="Be Vietnam"/>
                <a:ea typeface="Be Vietnam"/>
                <a:cs typeface="Be Vietnam"/>
                <a:sym typeface="Be Vietnam"/>
              </a:rPr>
              <a:t>? </a:t>
            </a:r>
          </a:p>
          <a:p>
            <a:pPr indent="-355600">
              <a:spcBef>
                <a:spcPts val="0"/>
              </a:spcBef>
              <a:buClr>
                <a:srgbClr val="000000"/>
              </a:buClr>
              <a:buSzPts val="2000"/>
              <a:buFont typeface="Be Vietnam"/>
              <a:buAutoNum type="arabicPeriod"/>
            </a:pPr>
            <a:r>
              <a:rPr lang="en-US" sz="2000" dirty="0" err="1">
                <a:solidFill>
                  <a:srgbClr val="00B050"/>
                </a:solidFill>
                <a:latin typeface="Be Vietnam"/>
                <a:ea typeface="Be Vietnam"/>
                <a:cs typeface="Be Vietnam"/>
                <a:sym typeface="Be Vietnam"/>
              </a:rPr>
              <a:t>Bagaimana</a:t>
            </a:r>
            <a:r>
              <a:rPr lang="en-US" sz="2000" dirty="0">
                <a:solidFill>
                  <a:srgbClr val="00B050"/>
                </a:solidFill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US" sz="2000" dirty="0" err="1">
                <a:solidFill>
                  <a:srgbClr val="00B050"/>
                </a:solidFill>
                <a:latin typeface="Be Vietnam"/>
                <a:ea typeface="Be Vietnam"/>
                <a:cs typeface="Be Vietnam"/>
                <a:sym typeface="Be Vietnam"/>
              </a:rPr>
              <a:t>korelasi</a:t>
            </a:r>
            <a:r>
              <a:rPr lang="en-US" sz="2000" dirty="0">
                <a:solidFill>
                  <a:srgbClr val="00B050"/>
                </a:solidFill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US" sz="2000" dirty="0" err="1">
                <a:solidFill>
                  <a:srgbClr val="00B050"/>
                </a:solidFill>
                <a:latin typeface="Be Vietnam"/>
                <a:ea typeface="Be Vietnam"/>
                <a:cs typeface="Be Vietnam"/>
                <a:sym typeface="Be Vietnam"/>
              </a:rPr>
              <a:t>umur</a:t>
            </a:r>
            <a:r>
              <a:rPr lang="en-US" sz="2000" dirty="0">
                <a:solidFill>
                  <a:srgbClr val="00B050"/>
                </a:solidFill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US" sz="2000" dirty="0" err="1">
                <a:solidFill>
                  <a:srgbClr val="00B050"/>
                </a:solidFill>
                <a:latin typeface="Be Vietnam"/>
                <a:ea typeface="Be Vietnam"/>
                <a:cs typeface="Be Vietnam"/>
                <a:sym typeface="Be Vietnam"/>
              </a:rPr>
              <a:t>dengan</a:t>
            </a:r>
            <a:r>
              <a:rPr lang="en-US" sz="2000" dirty="0">
                <a:solidFill>
                  <a:srgbClr val="00B050"/>
                </a:solidFill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US" sz="2000" dirty="0" err="1">
                <a:solidFill>
                  <a:srgbClr val="00B050"/>
                </a:solidFill>
                <a:latin typeface="Be Vietnam"/>
                <a:ea typeface="Be Vietnam"/>
                <a:cs typeface="Be Vietnam"/>
                <a:sym typeface="Be Vietnam"/>
              </a:rPr>
              <a:t>omset</a:t>
            </a:r>
            <a:r>
              <a:rPr lang="en-US" sz="2000" dirty="0">
                <a:solidFill>
                  <a:srgbClr val="00B050"/>
                </a:solidFill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US" sz="2000" dirty="0" err="1">
                <a:solidFill>
                  <a:srgbClr val="00B050"/>
                </a:solidFill>
                <a:latin typeface="Be Vietnam"/>
                <a:ea typeface="Be Vietnam"/>
                <a:cs typeface="Be Vietnam"/>
                <a:sym typeface="Be Vietnam"/>
              </a:rPr>
              <a:t>pelaku</a:t>
            </a:r>
            <a:r>
              <a:rPr lang="en-US" sz="2000" dirty="0">
                <a:solidFill>
                  <a:srgbClr val="00B050"/>
                </a:solidFill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US" sz="2000" dirty="0" err="1">
                <a:solidFill>
                  <a:srgbClr val="00B050"/>
                </a:solidFill>
                <a:latin typeface="Be Vietnam"/>
                <a:ea typeface="Be Vietnam"/>
                <a:cs typeface="Be Vietnam"/>
                <a:sym typeface="Be Vietnam"/>
              </a:rPr>
              <a:t>usaha</a:t>
            </a:r>
            <a:r>
              <a:rPr lang="en-US" sz="2000" dirty="0">
                <a:solidFill>
                  <a:srgbClr val="00B050"/>
                </a:solidFill>
                <a:latin typeface="Be Vietnam"/>
                <a:ea typeface="Be Vietnam"/>
                <a:cs typeface="Be Vietnam"/>
                <a:sym typeface="Be Vietnam"/>
              </a:rPr>
              <a:t> di </a:t>
            </a:r>
            <a:r>
              <a:rPr lang="en-US" sz="2000" dirty="0" err="1">
                <a:solidFill>
                  <a:srgbClr val="00B050"/>
                </a:solidFill>
                <a:latin typeface="Be Vietnam"/>
                <a:ea typeface="Be Vietnam"/>
                <a:cs typeface="Be Vietnam"/>
                <a:sym typeface="Be Vietnam"/>
              </a:rPr>
              <a:t>Jawa</a:t>
            </a:r>
            <a:r>
              <a:rPr lang="en-US" sz="2000" dirty="0">
                <a:solidFill>
                  <a:srgbClr val="00B050"/>
                </a:solidFill>
                <a:latin typeface="Be Vietnam"/>
                <a:ea typeface="Be Vietnam"/>
                <a:cs typeface="Be Vietnam"/>
                <a:sym typeface="Be Vietnam"/>
              </a:rPr>
              <a:t> Timur? </a:t>
            </a:r>
          </a:p>
          <a:p>
            <a:pPr marL="457200" lvl="0" indent="-355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Be Vietnam"/>
              <a:buAutoNum type="arabicPeriod"/>
            </a:pPr>
            <a:r>
              <a:rPr lang="en-US" sz="2000" dirty="0" err="1">
                <a:solidFill>
                  <a:srgbClr val="00B050"/>
                </a:solidFill>
                <a:latin typeface="Be Vietnam"/>
                <a:ea typeface="Be Vietnam"/>
                <a:cs typeface="Be Vietnam"/>
                <a:sym typeface="Be Vietnam"/>
              </a:rPr>
              <a:t>Bagaimana</a:t>
            </a:r>
            <a:r>
              <a:rPr lang="en-US" sz="2000" dirty="0">
                <a:solidFill>
                  <a:srgbClr val="00B050"/>
                </a:solidFill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US" sz="2000" dirty="0" err="1">
                <a:solidFill>
                  <a:srgbClr val="00B050"/>
                </a:solidFill>
                <a:latin typeface="Be Vietnam"/>
                <a:ea typeface="Be Vietnam"/>
                <a:cs typeface="Be Vietnam"/>
                <a:sym typeface="Be Vietnam"/>
              </a:rPr>
              <a:t>korelasi</a:t>
            </a:r>
            <a:r>
              <a:rPr lang="en-US" sz="2000" dirty="0">
                <a:solidFill>
                  <a:srgbClr val="00B050"/>
                </a:solidFill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US" sz="2000" dirty="0" err="1">
                <a:solidFill>
                  <a:srgbClr val="00B050"/>
                </a:solidFill>
                <a:latin typeface="Be Vietnam"/>
                <a:ea typeface="Be Vietnam"/>
                <a:cs typeface="Be Vietnam"/>
                <a:sym typeface="Be Vietnam"/>
              </a:rPr>
              <a:t>tahun</a:t>
            </a:r>
            <a:r>
              <a:rPr lang="en-US" sz="2000" dirty="0">
                <a:solidFill>
                  <a:srgbClr val="00B050"/>
                </a:solidFill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US" sz="2000" dirty="0" err="1">
                <a:solidFill>
                  <a:srgbClr val="00B050"/>
                </a:solidFill>
                <a:latin typeface="Be Vietnam"/>
                <a:ea typeface="Be Vietnam"/>
                <a:cs typeface="Be Vietnam"/>
                <a:sym typeface="Be Vietnam"/>
              </a:rPr>
              <a:t>mulai</a:t>
            </a:r>
            <a:r>
              <a:rPr lang="en-US" sz="2000" dirty="0">
                <a:solidFill>
                  <a:srgbClr val="00B050"/>
                </a:solidFill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US" sz="2000" dirty="0" err="1">
                <a:solidFill>
                  <a:srgbClr val="00B050"/>
                </a:solidFill>
                <a:latin typeface="Be Vietnam"/>
                <a:ea typeface="Be Vietnam"/>
                <a:cs typeface="Be Vietnam"/>
                <a:sym typeface="Be Vietnam"/>
              </a:rPr>
              <a:t>usaha</a:t>
            </a:r>
            <a:r>
              <a:rPr lang="en-US" sz="2000" dirty="0">
                <a:solidFill>
                  <a:srgbClr val="00B050"/>
                </a:solidFill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US" sz="2000" dirty="0" err="1">
                <a:solidFill>
                  <a:srgbClr val="00B050"/>
                </a:solidFill>
                <a:latin typeface="Be Vietnam"/>
                <a:ea typeface="Be Vietnam"/>
                <a:cs typeface="Be Vietnam"/>
                <a:sym typeface="Be Vietnam"/>
              </a:rPr>
              <a:t>dengan</a:t>
            </a:r>
            <a:r>
              <a:rPr lang="en-US" sz="2000" dirty="0">
                <a:solidFill>
                  <a:srgbClr val="00B050"/>
                </a:solidFill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US" sz="2000" dirty="0" err="1">
                <a:solidFill>
                  <a:srgbClr val="00B050"/>
                </a:solidFill>
                <a:latin typeface="Be Vietnam"/>
                <a:ea typeface="Be Vietnam"/>
                <a:cs typeface="Be Vietnam"/>
                <a:sym typeface="Be Vietnam"/>
              </a:rPr>
              <a:t>omset</a:t>
            </a:r>
            <a:r>
              <a:rPr lang="en-US" sz="2000" dirty="0">
                <a:solidFill>
                  <a:srgbClr val="00B050"/>
                </a:solidFill>
                <a:latin typeface="Be Vietnam"/>
                <a:ea typeface="Be Vietnam"/>
                <a:cs typeface="Be Vietnam"/>
                <a:sym typeface="Be Vietnam"/>
              </a:rPr>
              <a:t> ?</a:t>
            </a:r>
          </a:p>
          <a:p>
            <a:pPr marL="457200" lvl="0" indent="-355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Be Vietnam"/>
              <a:buAutoNum type="arabicPeriod"/>
            </a:pPr>
            <a:r>
              <a:rPr lang="en-US" sz="2000" dirty="0" err="1">
                <a:solidFill>
                  <a:srgbClr val="00B050"/>
                </a:solidFill>
                <a:latin typeface="Be Vietnam"/>
                <a:ea typeface="Be Vietnam"/>
                <a:cs typeface="Be Vietnam"/>
                <a:sym typeface="Be Vietnam"/>
              </a:rPr>
              <a:t>Bagaimana</a:t>
            </a:r>
            <a:r>
              <a:rPr lang="en-US" sz="2000" dirty="0">
                <a:solidFill>
                  <a:srgbClr val="00B050"/>
                </a:solidFill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US" sz="2000" dirty="0" err="1">
                <a:solidFill>
                  <a:srgbClr val="00B050"/>
                </a:solidFill>
                <a:latin typeface="Be Vietnam"/>
                <a:ea typeface="Be Vietnam"/>
                <a:cs typeface="Be Vietnam"/>
                <a:sym typeface="Be Vietnam"/>
              </a:rPr>
              <a:t>korelasi</a:t>
            </a:r>
            <a:r>
              <a:rPr lang="en-US" sz="2000" dirty="0">
                <a:solidFill>
                  <a:srgbClr val="00B050"/>
                </a:solidFill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US" sz="2000" dirty="0" err="1">
                <a:solidFill>
                  <a:srgbClr val="00B050"/>
                </a:solidFill>
                <a:latin typeface="Be Vietnam"/>
                <a:ea typeface="Be Vietnam"/>
                <a:cs typeface="Be Vietnam"/>
                <a:sym typeface="Be Vietnam"/>
              </a:rPr>
              <a:t>gaji</a:t>
            </a:r>
            <a:r>
              <a:rPr lang="en-US" sz="2000" dirty="0">
                <a:solidFill>
                  <a:srgbClr val="00B050"/>
                </a:solidFill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US" sz="2000" dirty="0" err="1">
                <a:solidFill>
                  <a:srgbClr val="00B050"/>
                </a:solidFill>
                <a:latin typeface="Be Vietnam"/>
                <a:ea typeface="Be Vietnam"/>
                <a:cs typeface="Be Vietnam"/>
                <a:sym typeface="Be Vietnam"/>
              </a:rPr>
              <a:t>karyawan</a:t>
            </a:r>
            <a:r>
              <a:rPr lang="en-US" sz="2000" dirty="0">
                <a:solidFill>
                  <a:srgbClr val="00B050"/>
                </a:solidFill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US" sz="2000" dirty="0" err="1">
                <a:solidFill>
                  <a:srgbClr val="00B050"/>
                </a:solidFill>
                <a:latin typeface="Be Vietnam"/>
                <a:ea typeface="Be Vietnam"/>
                <a:cs typeface="Be Vietnam"/>
                <a:sym typeface="Be Vietnam"/>
              </a:rPr>
              <a:t>dengan</a:t>
            </a:r>
            <a:r>
              <a:rPr lang="en-US" sz="2000" dirty="0">
                <a:solidFill>
                  <a:srgbClr val="00B050"/>
                </a:solidFill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US" sz="2000" dirty="0" err="1">
                <a:solidFill>
                  <a:srgbClr val="00B050"/>
                </a:solidFill>
                <a:latin typeface="Be Vietnam"/>
                <a:ea typeface="Be Vietnam"/>
                <a:cs typeface="Be Vietnam"/>
                <a:sym typeface="Be Vietnam"/>
              </a:rPr>
              <a:t>omset</a:t>
            </a:r>
            <a:r>
              <a:rPr lang="en-US" sz="2000" dirty="0">
                <a:solidFill>
                  <a:srgbClr val="00B050"/>
                </a:solidFill>
                <a:latin typeface="Be Vietnam"/>
                <a:ea typeface="Be Vietnam"/>
                <a:cs typeface="Be Vietnam"/>
                <a:sym typeface="Be Vietnam"/>
              </a:rPr>
              <a:t>?</a:t>
            </a:r>
          </a:p>
          <a:p>
            <a:pPr marL="457200" lvl="0" indent="-355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Be Vietnam"/>
              <a:buAutoNum type="arabicPeriod"/>
            </a:pPr>
            <a:r>
              <a:rPr lang="en-US" sz="2000" dirty="0" err="1">
                <a:solidFill>
                  <a:srgbClr val="00B050"/>
                </a:solidFill>
                <a:latin typeface="Be Vietnam"/>
                <a:ea typeface="Be Vietnam"/>
                <a:cs typeface="Be Vietnam"/>
                <a:sym typeface="Be Vietnam"/>
              </a:rPr>
              <a:t>Bagaimana</a:t>
            </a:r>
            <a:r>
              <a:rPr lang="en-US" sz="2000" dirty="0">
                <a:solidFill>
                  <a:srgbClr val="00B050"/>
                </a:solidFill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US" sz="2000" dirty="0" err="1">
                <a:solidFill>
                  <a:srgbClr val="00B050"/>
                </a:solidFill>
                <a:latin typeface="Be Vietnam"/>
                <a:ea typeface="Be Vietnam"/>
                <a:cs typeface="Be Vietnam"/>
                <a:sym typeface="Be Vietnam"/>
              </a:rPr>
              <a:t>korelasi</a:t>
            </a:r>
            <a:r>
              <a:rPr lang="en-US" sz="2000" dirty="0">
                <a:solidFill>
                  <a:srgbClr val="00B050"/>
                </a:solidFill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US" sz="2000" dirty="0" err="1">
                <a:solidFill>
                  <a:srgbClr val="00B050"/>
                </a:solidFill>
                <a:latin typeface="Be Vietnam"/>
                <a:ea typeface="Be Vietnam"/>
                <a:cs typeface="Be Vietnam"/>
                <a:sym typeface="Be Vietnam"/>
              </a:rPr>
              <a:t>latar</a:t>
            </a:r>
            <a:r>
              <a:rPr lang="en-US" sz="2000" dirty="0">
                <a:solidFill>
                  <a:srgbClr val="00B050"/>
                </a:solidFill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US" sz="2000" dirty="0" err="1">
                <a:solidFill>
                  <a:srgbClr val="00B050"/>
                </a:solidFill>
                <a:latin typeface="Be Vietnam"/>
                <a:ea typeface="Be Vietnam"/>
                <a:cs typeface="Be Vietnam"/>
                <a:sym typeface="Be Vietnam"/>
              </a:rPr>
              <a:t>belakang</a:t>
            </a:r>
            <a:r>
              <a:rPr lang="en-US" sz="2000" dirty="0">
                <a:solidFill>
                  <a:srgbClr val="00B050"/>
                </a:solidFill>
                <a:latin typeface="Be Vietnam"/>
                <a:ea typeface="Be Vietnam"/>
                <a:cs typeface="Be Vietnam"/>
                <a:sym typeface="Be Vietnam"/>
              </a:rPr>
              <a:t> Pendidikan </a:t>
            </a:r>
            <a:r>
              <a:rPr lang="en-US" sz="2000" dirty="0" err="1">
                <a:solidFill>
                  <a:srgbClr val="00B050"/>
                </a:solidFill>
                <a:latin typeface="Be Vietnam"/>
                <a:ea typeface="Be Vietnam"/>
                <a:cs typeface="Be Vietnam"/>
                <a:sym typeface="Be Vietnam"/>
              </a:rPr>
              <a:t>dengan</a:t>
            </a:r>
            <a:r>
              <a:rPr lang="en-US" sz="2000" dirty="0">
                <a:solidFill>
                  <a:srgbClr val="00B050"/>
                </a:solidFill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US" sz="2000" dirty="0" err="1">
                <a:solidFill>
                  <a:srgbClr val="00B050"/>
                </a:solidFill>
                <a:latin typeface="Be Vietnam"/>
                <a:ea typeface="Be Vietnam"/>
                <a:cs typeface="Be Vietnam"/>
                <a:sym typeface="Be Vietnam"/>
              </a:rPr>
              <a:t>omset</a:t>
            </a:r>
            <a:r>
              <a:rPr lang="en-US" sz="2000" dirty="0">
                <a:solidFill>
                  <a:srgbClr val="00B050"/>
                </a:solidFill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US" sz="2000" dirty="0" err="1">
                <a:solidFill>
                  <a:srgbClr val="00B050"/>
                </a:solidFill>
                <a:latin typeface="Be Vietnam"/>
                <a:ea typeface="Be Vietnam"/>
                <a:cs typeface="Be Vietnam"/>
                <a:sym typeface="Be Vietnam"/>
              </a:rPr>
              <a:t>pelaku</a:t>
            </a:r>
            <a:r>
              <a:rPr lang="en-US" sz="2000" dirty="0">
                <a:solidFill>
                  <a:srgbClr val="00B050"/>
                </a:solidFill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US" sz="2000" dirty="0" err="1">
                <a:solidFill>
                  <a:srgbClr val="00B050"/>
                </a:solidFill>
                <a:latin typeface="Be Vietnam"/>
                <a:ea typeface="Be Vietnam"/>
                <a:cs typeface="Be Vietnam"/>
                <a:sym typeface="Be Vietnam"/>
              </a:rPr>
              <a:t>usaha</a:t>
            </a:r>
            <a:r>
              <a:rPr lang="en-US" sz="2000" dirty="0">
                <a:solidFill>
                  <a:srgbClr val="00B050"/>
                </a:solidFill>
                <a:latin typeface="Be Vietnam"/>
                <a:ea typeface="Be Vietnam"/>
                <a:cs typeface="Be Vietnam"/>
                <a:sym typeface="Be Vietnam"/>
              </a:rPr>
              <a:t> di </a:t>
            </a:r>
            <a:r>
              <a:rPr lang="en-US" sz="2000" dirty="0" err="1">
                <a:solidFill>
                  <a:srgbClr val="00B050"/>
                </a:solidFill>
                <a:latin typeface="Be Vietnam"/>
                <a:ea typeface="Be Vietnam"/>
                <a:cs typeface="Be Vietnam"/>
                <a:sym typeface="Be Vietnam"/>
              </a:rPr>
              <a:t>Jawa</a:t>
            </a:r>
            <a:r>
              <a:rPr lang="en-US" sz="2000" dirty="0">
                <a:solidFill>
                  <a:srgbClr val="00B050"/>
                </a:solidFill>
                <a:latin typeface="Be Vietnam"/>
                <a:ea typeface="Be Vietnam"/>
                <a:cs typeface="Be Vietnam"/>
                <a:sym typeface="Be Vietnam"/>
              </a:rPr>
              <a:t> Timur? </a:t>
            </a:r>
          </a:p>
          <a:p>
            <a:pPr marL="457200" lvl="0" indent="-355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Be Vietnam"/>
              <a:buAutoNum type="arabicPeriod"/>
            </a:pPr>
            <a:r>
              <a:rPr lang="en-US" sz="2000" dirty="0" err="1">
                <a:solidFill>
                  <a:srgbClr val="00B050"/>
                </a:solidFill>
                <a:latin typeface="Be Vietnam"/>
                <a:ea typeface="Be Vietnam"/>
                <a:cs typeface="Be Vietnam"/>
                <a:sym typeface="Be Vietnam"/>
              </a:rPr>
              <a:t>Bagaimana</a:t>
            </a:r>
            <a:r>
              <a:rPr lang="en-US" sz="2000" dirty="0">
                <a:solidFill>
                  <a:srgbClr val="00B050"/>
                </a:solidFill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US" sz="2000" dirty="0" err="1">
                <a:solidFill>
                  <a:srgbClr val="00B050"/>
                </a:solidFill>
                <a:latin typeface="Be Vietnam"/>
                <a:ea typeface="Be Vietnam"/>
                <a:cs typeface="Be Vietnam"/>
                <a:sym typeface="Be Vietnam"/>
              </a:rPr>
              <a:t>omset</a:t>
            </a:r>
            <a:r>
              <a:rPr lang="en-US" sz="2000" dirty="0">
                <a:solidFill>
                  <a:srgbClr val="00B050"/>
                </a:solidFill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US" sz="2000" dirty="0" err="1">
                <a:solidFill>
                  <a:srgbClr val="00B050"/>
                </a:solidFill>
                <a:latin typeface="Be Vietnam"/>
                <a:ea typeface="Be Vietnam"/>
                <a:cs typeface="Be Vietnam"/>
                <a:sym typeface="Be Vietnam"/>
              </a:rPr>
              <a:t>usaha</a:t>
            </a:r>
            <a:r>
              <a:rPr lang="en-US" sz="2000" dirty="0">
                <a:solidFill>
                  <a:srgbClr val="00B050"/>
                </a:solidFill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US" sz="2000" dirty="0" err="1">
                <a:solidFill>
                  <a:srgbClr val="00B050"/>
                </a:solidFill>
                <a:latin typeface="Be Vietnam"/>
                <a:ea typeface="Be Vietnam"/>
                <a:cs typeface="Be Vietnam"/>
                <a:sym typeface="Be Vietnam"/>
              </a:rPr>
              <a:t>tiap</a:t>
            </a:r>
            <a:r>
              <a:rPr lang="en-US" sz="2000" dirty="0">
                <a:solidFill>
                  <a:srgbClr val="00B050"/>
                </a:solidFill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US" sz="2000" dirty="0" err="1">
                <a:solidFill>
                  <a:srgbClr val="00B050"/>
                </a:solidFill>
                <a:latin typeface="Be Vietnam"/>
                <a:ea typeface="Be Vietnam"/>
                <a:cs typeface="Be Vietnam"/>
                <a:sym typeface="Be Vietnam"/>
              </a:rPr>
              <a:t>daerah</a:t>
            </a:r>
            <a:r>
              <a:rPr lang="en-US" sz="2000" dirty="0">
                <a:solidFill>
                  <a:srgbClr val="00B050"/>
                </a:solidFill>
                <a:latin typeface="Be Vietnam"/>
                <a:ea typeface="Be Vietnam"/>
                <a:cs typeface="Be Vietnam"/>
                <a:sym typeface="Be Vietnam"/>
              </a:rPr>
              <a:t>? </a:t>
            </a:r>
          </a:p>
          <a:p>
            <a:pPr marL="457200" lvl="0" indent="-355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Be Vietnam"/>
              <a:buAutoNum type="arabicPeriod"/>
            </a:pPr>
            <a:r>
              <a:rPr lang="en-US" sz="2000" dirty="0" err="1">
                <a:solidFill>
                  <a:srgbClr val="00B050"/>
                </a:solidFill>
                <a:latin typeface="Be Vietnam"/>
                <a:ea typeface="Be Vietnam"/>
                <a:cs typeface="Be Vietnam"/>
                <a:sym typeface="Be Vietnam"/>
              </a:rPr>
              <a:t>Bagaimana</a:t>
            </a:r>
            <a:r>
              <a:rPr lang="en-US" sz="2000" dirty="0">
                <a:solidFill>
                  <a:srgbClr val="00B050"/>
                </a:solidFill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US" sz="2000" dirty="0" err="1">
                <a:solidFill>
                  <a:srgbClr val="00B050"/>
                </a:solidFill>
                <a:latin typeface="Be Vietnam"/>
                <a:ea typeface="Be Vietnam"/>
                <a:cs typeface="Be Vietnam"/>
                <a:sym typeface="Be Vietnam"/>
              </a:rPr>
              <a:t>distribusi</a:t>
            </a:r>
            <a:r>
              <a:rPr lang="en-US" sz="2000" dirty="0">
                <a:solidFill>
                  <a:srgbClr val="00B050"/>
                </a:solidFill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US" sz="2000" dirty="0" err="1">
                <a:solidFill>
                  <a:srgbClr val="00B050"/>
                </a:solidFill>
                <a:latin typeface="Be Vietnam"/>
                <a:ea typeface="Be Vietnam"/>
                <a:cs typeface="Be Vietnam"/>
                <a:sym typeface="Be Vietnam"/>
              </a:rPr>
              <a:t>pelaku</a:t>
            </a:r>
            <a:r>
              <a:rPr lang="en-US" sz="2000" dirty="0">
                <a:solidFill>
                  <a:srgbClr val="00B050"/>
                </a:solidFill>
                <a:latin typeface="Be Vietnam"/>
                <a:ea typeface="Be Vietnam"/>
                <a:cs typeface="Be Vietnam"/>
                <a:sym typeface="Be Vietnam"/>
              </a:rPr>
              <a:t> UMKM </a:t>
            </a:r>
            <a:r>
              <a:rPr lang="en-US" sz="2000" dirty="0" err="1">
                <a:solidFill>
                  <a:srgbClr val="00B050"/>
                </a:solidFill>
                <a:latin typeface="Be Vietnam"/>
                <a:ea typeface="Be Vietnam"/>
                <a:cs typeface="Be Vietnam"/>
                <a:sym typeface="Be Vietnam"/>
              </a:rPr>
              <a:t>berdasarkan</a:t>
            </a:r>
            <a:r>
              <a:rPr lang="en-US" sz="2000" dirty="0">
                <a:solidFill>
                  <a:srgbClr val="00B050"/>
                </a:solidFill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US" sz="2000" dirty="0" err="1">
                <a:solidFill>
                  <a:srgbClr val="00B050"/>
                </a:solidFill>
                <a:latin typeface="Be Vietnam"/>
                <a:ea typeface="Be Vietnam"/>
                <a:cs typeface="Be Vietnam"/>
                <a:sym typeface="Be Vietnam"/>
              </a:rPr>
              <a:t>umur</a:t>
            </a:r>
            <a:r>
              <a:rPr lang="en-US" sz="2000" dirty="0">
                <a:solidFill>
                  <a:srgbClr val="00B050"/>
                </a:solidFill>
                <a:latin typeface="Be Vietnam"/>
                <a:ea typeface="Be Vietnam"/>
                <a:cs typeface="Be Vietnam"/>
                <a:sym typeface="Be Vietnam"/>
              </a:rPr>
              <a:t>, </a:t>
            </a:r>
            <a:r>
              <a:rPr lang="en-US" sz="2000" dirty="0" err="1">
                <a:solidFill>
                  <a:srgbClr val="00B050"/>
                </a:solidFill>
                <a:latin typeface="Be Vietnam"/>
                <a:ea typeface="Be Vietnam"/>
                <a:cs typeface="Be Vietnam"/>
                <a:sym typeface="Be Vietnam"/>
              </a:rPr>
              <a:t>jumlah</a:t>
            </a:r>
            <a:r>
              <a:rPr lang="en-US" sz="2000" dirty="0">
                <a:solidFill>
                  <a:srgbClr val="00B050"/>
                </a:solidFill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US" sz="2000" dirty="0" err="1">
                <a:solidFill>
                  <a:srgbClr val="00B050"/>
                </a:solidFill>
                <a:latin typeface="Be Vietnam"/>
                <a:ea typeface="Be Vietnam"/>
                <a:cs typeface="Be Vietnam"/>
                <a:sym typeface="Be Vietnam"/>
              </a:rPr>
              <a:t>tenaga</a:t>
            </a:r>
            <a:r>
              <a:rPr lang="en-US" sz="2000" dirty="0">
                <a:solidFill>
                  <a:srgbClr val="00B050"/>
                </a:solidFill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US" sz="2000" dirty="0" err="1">
                <a:solidFill>
                  <a:srgbClr val="00B050"/>
                </a:solidFill>
                <a:latin typeface="Be Vietnam"/>
                <a:ea typeface="Be Vietnam"/>
                <a:cs typeface="Be Vietnam"/>
                <a:sym typeface="Be Vietnam"/>
              </a:rPr>
              <a:t>kerja</a:t>
            </a:r>
            <a:r>
              <a:rPr lang="en-US" sz="2000" dirty="0">
                <a:solidFill>
                  <a:srgbClr val="00B050"/>
                </a:solidFill>
                <a:latin typeface="Be Vietnam"/>
                <a:ea typeface="Be Vietnam"/>
                <a:cs typeface="Be Vietnam"/>
                <a:sym typeface="Be Vietnam"/>
              </a:rPr>
              <a:t>, </a:t>
            </a:r>
            <a:r>
              <a:rPr lang="en-US" sz="2000" dirty="0" err="1">
                <a:solidFill>
                  <a:srgbClr val="00B050"/>
                </a:solidFill>
                <a:latin typeface="Be Vietnam"/>
                <a:ea typeface="Be Vietnam"/>
                <a:cs typeface="Be Vietnam"/>
                <a:sym typeface="Be Vietnam"/>
              </a:rPr>
              <a:t>omset</a:t>
            </a:r>
            <a:r>
              <a:rPr lang="en-US" sz="2000" dirty="0">
                <a:solidFill>
                  <a:srgbClr val="00B050"/>
                </a:solidFill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US" sz="2000" dirty="0" err="1">
                <a:solidFill>
                  <a:srgbClr val="00B050"/>
                </a:solidFill>
                <a:latin typeface="Be Vietnam"/>
                <a:ea typeface="Be Vietnam"/>
                <a:cs typeface="Be Vietnam"/>
                <a:sym typeface="Be Vietnam"/>
              </a:rPr>
              <a:t>biaya</a:t>
            </a:r>
            <a:r>
              <a:rPr lang="en-US" sz="2000" dirty="0">
                <a:solidFill>
                  <a:srgbClr val="00B050"/>
                </a:solidFill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US" sz="2000" dirty="0" err="1">
                <a:solidFill>
                  <a:srgbClr val="00B050"/>
                </a:solidFill>
                <a:latin typeface="Be Vietnam"/>
                <a:ea typeface="Be Vietnam"/>
                <a:cs typeface="Be Vietnam"/>
                <a:sym typeface="Be Vietnam"/>
              </a:rPr>
              <a:t>produksi</a:t>
            </a:r>
            <a:r>
              <a:rPr lang="en-US" sz="2000" dirty="0">
                <a:solidFill>
                  <a:srgbClr val="00B050"/>
                </a:solidFill>
                <a:latin typeface="Be Vietnam"/>
                <a:ea typeface="Be Vietnam"/>
                <a:cs typeface="Be Vietnam"/>
                <a:sym typeface="Be Vietnam"/>
              </a:rPr>
              <a:t>, dan </a:t>
            </a:r>
            <a:r>
              <a:rPr lang="en-US" sz="2000" dirty="0" err="1">
                <a:solidFill>
                  <a:srgbClr val="00B050"/>
                </a:solidFill>
                <a:latin typeface="Be Vietnam"/>
                <a:ea typeface="Be Vietnam"/>
                <a:cs typeface="Be Vietnam"/>
                <a:sym typeface="Be Vietnam"/>
              </a:rPr>
              <a:t>gaji</a:t>
            </a:r>
            <a:r>
              <a:rPr lang="en-US" sz="2000" dirty="0">
                <a:solidFill>
                  <a:srgbClr val="00B050"/>
                </a:solidFill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US" sz="2000" dirty="0" err="1">
                <a:solidFill>
                  <a:srgbClr val="00B050"/>
                </a:solidFill>
                <a:latin typeface="Be Vietnam"/>
                <a:ea typeface="Be Vietnam"/>
                <a:cs typeface="Be Vietnam"/>
                <a:sym typeface="Be Vietnam"/>
              </a:rPr>
              <a:t>karyawan</a:t>
            </a:r>
            <a:r>
              <a:rPr lang="en-US" sz="2000" dirty="0">
                <a:solidFill>
                  <a:srgbClr val="00B050"/>
                </a:solidFill>
                <a:latin typeface="Be Vietnam"/>
                <a:ea typeface="Be Vietnam"/>
                <a:cs typeface="Be Vietnam"/>
                <a:sym typeface="Be Vietnam"/>
              </a:rPr>
              <a:t>? </a:t>
            </a:r>
          </a:p>
          <a:p>
            <a:pPr indent="-355600">
              <a:spcBef>
                <a:spcPts val="0"/>
              </a:spcBef>
              <a:buClr>
                <a:srgbClr val="000000"/>
              </a:buClr>
              <a:buSzPts val="2000"/>
              <a:buFont typeface="Be Vietnam"/>
              <a:buAutoNum type="arabicPeriod"/>
            </a:pPr>
            <a:r>
              <a:rPr lang="en-US" sz="2000" dirty="0" err="1">
                <a:solidFill>
                  <a:srgbClr val="00B050"/>
                </a:solidFill>
                <a:latin typeface="Be Vietnam"/>
                <a:ea typeface="Be Vietnam"/>
                <a:cs typeface="Be Vietnam"/>
                <a:sym typeface="Be Vietnam"/>
              </a:rPr>
              <a:t>Bagaimana</a:t>
            </a:r>
            <a:r>
              <a:rPr lang="en-US" sz="2000" dirty="0">
                <a:solidFill>
                  <a:srgbClr val="00B050"/>
                </a:solidFill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US" sz="2000" dirty="0" err="1">
                <a:solidFill>
                  <a:srgbClr val="00B050"/>
                </a:solidFill>
                <a:latin typeface="Be Vietnam"/>
                <a:ea typeface="Be Vietnam"/>
                <a:cs typeface="Be Vietnam"/>
                <a:sym typeface="Be Vietnam"/>
              </a:rPr>
              <a:t>perubahan</a:t>
            </a:r>
            <a:r>
              <a:rPr lang="en-US" sz="2000" dirty="0">
                <a:solidFill>
                  <a:srgbClr val="00B050"/>
                </a:solidFill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US" sz="2000" dirty="0" err="1">
                <a:solidFill>
                  <a:srgbClr val="00B050"/>
                </a:solidFill>
                <a:latin typeface="Be Vietnam"/>
                <a:ea typeface="Be Vietnam"/>
                <a:cs typeface="Be Vietnam"/>
                <a:sym typeface="Be Vietnam"/>
              </a:rPr>
              <a:t>omset</a:t>
            </a:r>
            <a:r>
              <a:rPr lang="en-US" sz="2000" dirty="0">
                <a:solidFill>
                  <a:srgbClr val="00B050"/>
                </a:solidFill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US" sz="2000" dirty="0" err="1">
                <a:solidFill>
                  <a:srgbClr val="00B050"/>
                </a:solidFill>
                <a:latin typeface="Be Vietnam"/>
                <a:ea typeface="Be Vietnam"/>
                <a:cs typeface="Be Vietnam"/>
                <a:sym typeface="Be Vietnam"/>
              </a:rPr>
              <a:t>keseluruhan</a:t>
            </a:r>
            <a:r>
              <a:rPr lang="en-US" sz="2000" dirty="0">
                <a:solidFill>
                  <a:srgbClr val="00B050"/>
                </a:solidFill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US" sz="2000" dirty="0" err="1">
                <a:solidFill>
                  <a:srgbClr val="00B050"/>
                </a:solidFill>
                <a:latin typeface="Be Vietnam"/>
                <a:ea typeface="Be Vietnam"/>
                <a:cs typeface="Be Vietnam"/>
                <a:sym typeface="Be Vietnam"/>
              </a:rPr>
              <a:t>dari</a:t>
            </a:r>
            <a:r>
              <a:rPr lang="en-US" sz="2000" dirty="0">
                <a:solidFill>
                  <a:srgbClr val="00B050"/>
                </a:solidFill>
                <a:latin typeface="Be Vietnam"/>
                <a:ea typeface="Be Vietnam"/>
                <a:cs typeface="Be Vietnam"/>
                <a:sym typeface="Be Vietnam"/>
              </a:rPr>
              <a:t> 2019-2021? </a:t>
            </a:r>
            <a:endParaRPr lang="en-US" sz="2000" dirty="0">
              <a:solidFill>
                <a:srgbClr val="000000"/>
              </a:solidFill>
              <a:latin typeface="Be Vietnam"/>
              <a:ea typeface="Be Vietnam"/>
              <a:cs typeface="Be Vietnam"/>
              <a:sym typeface="Be Vietnam"/>
            </a:endParaRPr>
          </a:p>
          <a:p>
            <a:pPr marL="457200" lvl="0" indent="-355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Be Vietnam"/>
              <a:buAutoNum type="arabicPeriod"/>
            </a:pPr>
            <a:r>
              <a:rPr lang="en-US" sz="2000" dirty="0" err="1">
                <a:solidFill>
                  <a:srgbClr val="00B050"/>
                </a:solidFill>
                <a:latin typeface="Be Vietnam"/>
                <a:ea typeface="Be Vietnam"/>
                <a:cs typeface="Be Vietnam"/>
                <a:sym typeface="Be Vietnam"/>
              </a:rPr>
              <a:t>Seberapa</a:t>
            </a:r>
            <a:r>
              <a:rPr lang="en-US" sz="2000" dirty="0">
                <a:solidFill>
                  <a:srgbClr val="00B050"/>
                </a:solidFill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US" sz="2000" dirty="0" err="1">
                <a:solidFill>
                  <a:srgbClr val="00B050"/>
                </a:solidFill>
                <a:latin typeface="Be Vietnam"/>
                <a:ea typeface="Be Vietnam"/>
                <a:cs typeface="Be Vietnam"/>
                <a:sym typeface="Be Vietnam"/>
              </a:rPr>
              <a:t>banyak</a:t>
            </a:r>
            <a:r>
              <a:rPr lang="en-US" sz="2000" dirty="0">
                <a:solidFill>
                  <a:srgbClr val="00B050"/>
                </a:solidFill>
                <a:latin typeface="Be Vietnam"/>
                <a:ea typeface="Be Vietnam"/>
                <a:cs typeface="Be Vietnam"/>
                <a:sym typeface="Be Vietnam"/>
              </a:rPr>
              <a:t> UMKM yang </a:t>
            </a:r>
            <a:r>
              <a:rPr lang="en-US" sz="2000" dirty="0" err="1">
                <a:solidFill>
                  <a:srgbClr val="00B050"/>
                </a:solidFill>
                <a:latin typeface="Be Vietnam"/>
                <a:ea typeface="Be Vietnam"/>
                <a:cs typeface="Be Vietnam"/>
                <a:sym typeface="Be Vietnam"/>
              </a:rPr>
              <a:t>dikategorikan</a:t>
            </a:r>
            <a:r>
              <a:rPr lang="en-US" sz="2000" dirty="0">
                <a:solidFill>
                  <a:srgbClr val="00B050"/>
                </a:solidFill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US" sz="2000" dirty="0" err="1">
                <a:solidFill>
                  <a:srgbClr val="00B050"/>
                </a:solidFill>
                <a:latin typeface="Be Vietnam"/>
                <a:ea typeface="Be Vietnam"/>
                <a:cs typeface="Be Vietnam"/>
                <a:sym typeface="Be Vietnam"/>
              </a:rPr>
              <a:t>sebagai</a:t>
            </a:r>
            <a:r>
              <a:rPr lang="en-US" sz="2000" dirty="0">
                <a:solidFill>
                  <a:srgbClr val="00B050"/>
                </a:solidFill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US" sz="2000" dirty="0" err="1">
                <a:solidFill>
                  <a:srgbClr val="00B050"/>
                </a:solidFill>
                <a:latin typeface="Be Vietnam"/>
                <a:ea typeface="Be Vietnam"/>
                <a:cs typeface="Be Vietnam"/>
                <a:sym typeface="Be Vietnam"/>
              </a:rPr>
              <a:t>mikro</a:t>
            </a:r>
            <a:r>
              <a:rPr lang="en-US" sz="2000" dirty="0">
                <a:solidFill>
                  <a:srgbClr val="00B050"/>
                </a:solidFill>
                <a:latin typeface="Be Vietnam"/>
                <a:ea typeface="Be Vietnam"/>
                <a:cs typeface="Be Vietnam"/>
                <a:sym typeface="Be Vietnam"/>
              </a:rPr>
              <a:t>, ultra </a:t>
            </a:r>
            <a:r>
              <a:rPr lang="en-US" sz="2000" dirty="0" err="1">
                <a:solidFill>
                  <a:srgbClr val="00B050"/>
                </a:solidFill>
                <a:latin typeface="Be Vietnam"/>
                <a:ea typeface="Be Vietnam"/>
                <a:cs typeface="Be Vietnam"/>
                <a:sym typeface="Be Vietnam"/>
              </a:rPr>
              <a:t>mikro</a:t>
            </a:r>
            <a:r>
              <a:rPr lang="en-US" sz="2000" dirty="0">
                <a:solidFill>
                  <a:srgbClr val="00B050"/>
                </a:solidFill>
                <a:latin typeface="Be Vietnam"/>
                <a:ea typeface="Be Vietnam"/>
                <a:cs typeface="Be Vietnam"/>
                <a:sym typeface="Be Vietnam"/>
              </a:rPr>
              <a:t>, </a:t>
            </a:r>
            <a:r>
              <a:rPr lang="en-US" sz="2000" dirty="0" err="1">
                <a:solidFill>
                  <a:srgbClr val="00B050"/>
                </a:solidFill>
                <a:latin typeface="Be Vietnam"/>
                <a:ea typeface="Be Vietnam"/>
                <a:cs typeface="Be Vietnam"/>
                <a:sym typeface="Be Vietnam"/>
              </a:rPr>
              <a:t>kecil</a:t>
            </a:r>
            <a:r>
              <a:rPr lang="en-US" sz="2000" dirty="0">
                <a:solidFill>
                  <a:srgbClr val="00B050"/>
                </a:solidFill>
                <a:latin typeface="Be Vietnam"/>
                <a:ea typeface="Be Vietnam"/>
                <a:cs typeface="Be Vietnam"/>
                <a:sym typeface="Be Vietnam"/>
              </a:rPr>
              <a:t> 1, </a:t>
            </a:r>
            <a:r>
              <a:rPr lang="en-US" sz="2000" dirty="0" err="1">
                <a:solidFill>
                  <a:srgbClr val="00B050"/>
                </a:solidFill>
                <a:latin typeface="Be Vietnam"/>
                <a:ea typeface="Be Vietnam"/>
                <a:cs typeface="Be Vietnam"/>
                <a:sym typeface="Be Vietnam"/>
              </a:rPr>
              <a:t>kecil</a:t>
            </a:r>
            <a:r>
              <a:rPr lang="en-US" sz="2000" dirty="0">
                <a:solidFill>
                  <a:srgbClr val="00B050"/>
                </a:solidFill>
                <a:latin typeface="Be Vietnam"/>
                <a:ea typeface="Be Vietnam"/>
                <a:cs typeface="Be Vietnam"/>
                <a:sym typeface="Be Vietnam"/>
              </a:rPr>
              <a:t> 2?</a:t>
            </a:r>
            <a:endParaRPr sz="2000" dirty="0">
              <a:solidFill>
                <a:srgbClr val="00B050"/>
              </a:solidFill>
              <a:latin typeface="Be Vietnam"/>
              <a:ea typeface="Be Vietnam"/>
              <a:cs typeface="Be Vietnam"/>
              <a:sym typeface="Be Vietnam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dirty="0">
              <a:latin typeface="Be Vietnam"/>
              <a:ea typeface="Be Vietnam"/>
              <a:cs typeface="Be Vietnam"/>
              <a:sym typeface="Be Vietnam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>
          <a:extLst>
            <a:ext uri="{FF2B5EF4-FFF2-40B4-BE49-F238E27FC236}">
              <a16:creationId xmlns:a16="http://schemas.microsoft.com/office/drawing/2014/main" id="{F1CB9A6B-D63C-8375-C665-C710CCD764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f408cc10d1_0_12">
            <a:extLst>
              <a:ext uri="{FF2B5EF4-FFF2-40B4-BE49-F238E27FC236}">
                <a16:creationId xmlns:a16="http://schemas.microsoft.com/office/drawing/2014/main" id="{3D32CE3F-6D53-6B6C-1106-8354D844039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746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3500">
                <a:latin typeface="Be Vietnam"/>
                <a:ea typeface="Be Vietnam"/>
                <a:cs typeface="Be Vietnam"/>
                <a:sym typeface="Be Vietnam"/>
              </a:rPr>
              <a:t>Step 3 - Data Exploration &amp; Data Visualisation</a:t>
            </a:r>
            <a:endParaRPr sz="3500">
              <a:latin typeface="Be Vietnam"/>
              <a:ea typeface="Be Vietnam"/>
              <a:cs typeface="Be Vietnam"/>
              <a:sym typeface="Be Vietnam"/>
            </a:endParaRPr>
          </a:p>
        </p:txBody>
      </p:sp>
      <p:sp>
        <p:nvSpPr>
          <p:cNvPr id="111" name="Google Shape;111;gf408cc10d1_0_12">
            <a:extLst>
              <a:ext uri="{FF2B5EF4-FFF2-40B4-BE49-F238E27FC236}">
                <a16:creationId xmlns:a16="http://schemas.microsoft.com/office/drawing/2014/main" id="{74082B29-8162-4B79-A3C1-499AA6B19BD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352004" y="2806995"/>
            <a:ext cx="7001796" cy="36363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62500" lnSpcReduction="2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ID" dirty="0" err="1">
                <a:latin typeface="Be Vietnam"/>
                <a:ea typeface="Be Vietnam"/>
                <a:cs typeface="Be Vietnam"/>
                <a:sym typeface="Be Vietnam"/>
              </a:rPr>
              <a:t>Terlihat</a:t>
            </a:r>
            <a:r>
              <a:rPr lang="en-ID" dirty="0"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ID" dirty="0" err="1">
                <a:latin typeface="Be Vietnam"/>
                <a:ea typeface="Be Vietnam"/>
                <a:cs typeface="Be Vietnam"/>
                <a:sym typeface="Be Vietnam"/>
              </a:rPr>
              <a:t>bahwa</a:t>
            </a:r>
            <a:r>
              <a:rPr lang="en-ID" dirty="0">
                <a:latin typeface="Be Vietnam"/>
                <a:ea typeface="Be Vietnam"/>
                <a:cs typeface="Be Vietnam"/>
                <a:sym typeface="Be Vietnam"/>
              </a:rPr>
              <a:t> :</a:t>
            </a: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ID" dirty="0">
                <a:latin typeface="Be Vietnam"/>
                <a:ea typeface="Be Vietnam"/>
                <a:cs typeface="Be Vietnam"/>
                <a:sym typeface="Be Vietnam"/>
              </a:rPr>
              <a:t>rata-rata </a:t>
            </a:r>
            <a:r>
              <a:rPr lang="en-ID" dirty="0" err="1">
                <a:latin typeface="Be Vietnam"/>
                <a:ea typeface="Be Vietnam"/>
                <a:cs typeface="Be Vietnam"/>
                <a:sym typeface="Be Vietnam"/>
              </a:rPr>
              <a:t>gaji</a:t>
            </a:r>
            <a:r>
              <a:rPr lang="en-ID" dirty="0"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ID" dirty="0" err="1">
                <a:latin typeface="Be Vietnam"/>
                <a:ea typeface="Be Vietnam"/>
                <a:cs typeface="Be Vietnam"/>
                <a:sym typeface="Be Vietnam"/>
              </a:rPr>
              <a:t>karyawan</a:t>
            </a:r>
            <a:r>
              <a:rPr lang="en-ID" dirty="0"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ID" dirty="0" err="1">
                <a:latin typeface="Be Vietnam"/>
                <a:ea typeface="Be Vietnam"/>
                <a:cs typeface="Be Vietnam"/>
                <a:sym typeface="Be Vietnam"/>
              </a:rPr>
              <a:t>dengan</a:t>
            </a:r>
            <a:r>
              <a:rPr lang="en-ID" dirty="0">
                <a:latin typeface="Be Vietnam"/>
                <a:ea typeface="Be Vietnam"/>
                <a:cs typeface="Be Vietnam"/>
                <a:sym typeface="Be Vietnam"/>
              </a:rPr>
              <a:t> rata-rata </a:t>
            </a:r>
            <a:r>
              <a:rPr lang="en-ID" dirty="0" err="1">
                <a:latin typeface="Be Vietnam"/>
                <a:ea typeface="Be Vietnam"/>
                <a:cs typeface="Be Vietnam"/>
                <a:sym typeface="Be Vietnam"/>
              </a:rPr>
              <a:t>biaya</a:t>
            </a:r>
            <a:r>
              <a:rPr lang="en-ID" dirty="0"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ID" dirty="0" err="1">
                <a:latin typeface="Be Vietnam"/>
                <a:ea typeface="Be Vietnam"/>
                <a:cs typeface="Be Vietnam"/>
                <a:sym typeface="Be Vietnam"/>
              </a:rPr>
              <a:t>produksi</a:t>
            </a:r>
            <a:r>
              <a:rPr lang="en-ID" dirty="0">
                <a:latin typeface="Be Vietnam"/>
                <a:ea typeface="Be Vietnam"/>
                <a:cs typeface="Be Vietnam"/>
                <a:sym typeface="Be Vietnam"/>
              </a:rPr>
              <a:t>,</a:t>
            </a: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ID" dirty="0">
                <a:latin typeface="Be Vietnam"/>
                <a:ea typeface="Be Vietnam"/>
                <a:cs typeface="Be Vietnam"/>
                <a:sym typeface="Be Vietnam"/>
              </a:rPr>
              <a:t>rata-rata </a:t>
            </a:r>
            <a:r>
              <a:rPr lang="en-ID" dirty="0" err="1">
                <a:latin typeface="Be Vietnam"/>
                <a:ea typeface="Be Vietnam"/>
                <a:cs typeface="Be Vietnam"/>
                <a:sym typeface="Be Vietnam"/>
              </a:rPr>
              <a:t>gaji</a:t>
            </a:r>
            <a:r>
              <a:rPr lang="en-ID" dirty="0"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ID" dirty="0" err="1">
                <a:latin typeface="Be Vietnam"/>
                <a:ea typeface="Be Vietnam"/>
                <a:cs typeface="Be Vietnam"/>
                <a:sym typeface="Be Vietnam"/>
              </a:rPr>
              <a:t>karyawan</a:t>
            </a:r>
            <a:r>
              <a:rPr lang="en-ID" dirty="0"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ID" dirty="0" err="1">
                <a:latin typeface="Be Vietnam"/>
                <a:ea typeface="Be Vietnam"/>
                <a:cs typeface="Be Vietnam"/>
                <a:sym typeface="Be Vietnam"/>
              </a:rPr>
              <a:t>dengan</a:t>
            </a:r>
            <a:r>
              <a:rPr lang="en-ID" dirty="0">
                <a:latin typeface="Be Vietnam"/>
                <a:ea typeface="Be Vietnam"/>
                <a:cs typeface="Be Vietnam"/>
                <a:sym typeface="Be Vietnam"/>
              </a:rPr>
              <a:t> rata-rata </a:t>
            </a:r>
            <a:r>
              <a:rPr lang="en-ID" dirty="0" err="1">
                <a:latin typeface="Be Vietnam"/>
                <a:ea typeface="Be Vietnam"/>
                <a:cs typeface="Be Vietnam"/>
                <a:sym typeface="Be Vietnam"/>
              </a:rPr>
              <a:t>omset</a:t>
            </a:r>
            <a:r>
              <a:rPr lang="en-ID" dirty="0">
                <a:latin typeface="Be Vietnam"/>
                <a:ea typeface="Be Vietnam"/>
                <a:cs typeface="Be Vietnam"/>
                <a:sym typeface="Be Vietnam"/>
              </a:rPr>
              <a:t>,</a:t>
            </a: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ID" dirty="0">
                <a:latin typeface="Be Vietnam"/>
                <a:ea typeface="Be Vietnam"/>
                <a:cs typeface="Be Vietnam"/>
                <a:sym typeface="Be Vietnam"/>
              </a:rPr>
              <a:t>rata-rata </a:t>
            </a:r>
            <a:r>
              <a:rPr lang="en-ID" dirty="0" err="1">
                <a:latin typeface="Be Vietnam"/>
                <a:ea typeface="Be Vietnam"/>
                <a:cs typeface="Be Vietnam"/>
                <a:sym typeface="Be Vietnam"/>
              </a:rPr>
              <a:t>biaya</a:t>
            </a:r>
            <a:r>
              <a:rPr lang="en-ID" dirty="0"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ID" dirty="0" err="1">
                <a:latin typeface="Be Vietnam"/>
                <a:ea typeface="Be Vietnam"/>
                <a:cs typeface="Be Vietnam"/>
                <a:sym typeface="Be Vietnam"/>
              </a:rPr>
              <a:t>produksi</a:t>
            </a:r>
            <a:r>
              <a:rPr lang="en-ID" dirty="0"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ID" dirty="0" err="1">
                <a:latin typeface="Be Vietnam"/>
                <a:ea typeface="Be Vietnam"/>
                <a:cs typeface="Be Vietnam"/>
                <a:sym typeface="Be Vietnam"/>
              </a:rPr>
              <a:t>dengan</a:t>
            </a:r>
            <a:r>
              <a:rPr lang="en-ID" dirty="0">
                <a:latin typeface="Be Vietnam"/>
                <a:ea typeface="Be Vietnam"/>
                <a:cs typeface="Be Vietnam"/>
                <a:sym typeface="Be Vietnam"/>
              </a:rPr>
              <a:t> rata-rata </a:t>
            </a:r>
            <a:r>
              <a:rPr lang="en-ID" dirty="0" err="1">
                <a:latin typeface="Be Vietnam"/>
                <a:ea typeface="Be Vietnam"/>
                <a:cs typeface="Be Vietnam"/>
                <a:sym typeface="Be Vietnam"/>
              </a:rPr>
              <a:t>omset</a:t>
            </a:r>
            <a:r>
              <a:rPr lang="en-ID" dirty="0">
                <a:latin typeface="Be Vietnam"/>
                <a:ea typeface="Be Vietnam"/>
                <a:cs typeface="Be Vietnam"/>
                <a:sym typeface="Be Vietnam"/>
              </a:rPr>
              <a:t>,</a:t>
            </a: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ID" dirty="0" err="1">
                <a:latin typeface="Be Vietnam"/>
                <a:ea typeface="Be Vietnam"/>
                <a:cs typeface="Be Vietnam"/>
                <a:sym typeface="Be Vietnam"/>
              </a:rPr>
              <a:t>berkorelasi</a:t>
            </a:r>
            <a:r>
              <a:rPr lang="en-ID" dirty="0"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ID" dirty="0" err="1">
                <a:latin typeface="Be Vietnam"/>
                <a:ea typeface="Be Vietnam"/>
                <a:cs typeface="Be Vietnam"/>
                <a:sym typeface="Be Vietnam"/>
              </a:rPr>
              <a:t>positif</a:t>
            </a:r>
            <a:r>
              <a:rPr lang="en-ID" dirty="0"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ID" dirty="0" err="1">
                <a:latin typeface="Be Vietnam"/>
                <a:ea typeface="Be Vietnam"/>
                <a:cs typeface="Be Vietnam"/>
                <a:sym typeface="Be Vietnam"/>
              </a:rPr>
              <a:t>lebih</a:t>
            </a:r>
            <a:r>
              <a:rPr lang="en-ID" dirty="0"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ID" dirty="0" err="1">
                <a:latin typeface="Be Vietnam"/>
                <a:ea typeface="Be Vietnam"/>
                <a:cs typeface="Be Vietnam"/>
                <a:sym typeface="Be Vietnam"/>
              </a:rPr>
              <a:t>dari</a:t>
            </a:r>
            <a:r>
              <a:rPr lang="en-ID" dirty="0">
                <a:latin typeface="Be Vietnam"/>
                <a:ea typeface="Be Vietnam"/>
                <a:cs typeface="Be Vietnam"/>
                <a:sym typeface="Be Vietnam"/>
              </a:rPr>
              <a:t> 0.5 dan </a:t>
            </a:r>
            <a:r>
              <a:rPr lang="en-ID" dirty="0" err="1">
                <a:latin typeface="Be Vietnam"/>
                <a:ea typeface="Be Vietnam"/>
                <a:cs typeface="Be Vietnam"/>
                <a:sym typeface="Be Vietnam"/>
              </a:rPr>
              <a:t>dikatakan</a:t>
            </a:r>
            <a:r>
              <a:rPr lang="en-ID" dirty="0"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ID" dirty="0" err="1">
                <a:latin typeface="Be Vietnam"/>
                <a:ea typeface="Be Vietnam"/>
                <a:cs typeface="Be Vietnam"/>
                <a:sym typeface="Be Vietnam"/>
              </a:rPr>
              <a:t>sebagai</a:t>
            </a:r>
            <a:r>
              <a:rPr lang="en-ID" dirty="0"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ID" dirty="0" err="1">
                <a:latin typeface="Be Vietnam"/>
                <a:ea typeface="Be Vietnam"/>
                <a:cs typeface="Be Vietnam"/>
                <a:sym typeface="Be Vietnam"/>
              </a:rPr>
              <a:t>korelasi</a:t>
            </a:r>
            <a:r>
              <a:rPr lang="en-ID" dirty="0"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ID" dirty="0" err="1">
                <a:latin typeface="Be Vietnam"/>
                <a:ea typeface="Be Vietnam"/>
                <a:cs typeface="Be Vietnam"/>
                <a:sym typeface="Be Vietnam"/>
              </a:rPr>
              <a:t>sedang</a:t>
            </a:r>
            <a:r>
              <a:rPr lang="en-ID" dirty="0">
                <a:latin typeface="Be Vietnam"/>
                <a:ea typeface="Be Vietnam"/>
                <a:cs typeface="Be Vietnam"/>
                <a:sym typeface="Be Vietnam"/>
              </a:rPr>
              <a:t>.</a:t>
            </a: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ID" dirty="0" err="1">
                <a:latin typeface="Be Vietnam"/>
                <a:ea typeface="Be Vietnam"/>
                <a:cs typeface="Be Vietnam"/>
                <a:sym typeface="Be Vietnam"/>
              </a:rPr>
              <a:t>Artinya</a:t>
            </a:r>
            <a:r>
              <a:rPr lang="en-ID" dirty="0">
                <a:latin typeface="Be Vietnam"/>
                <a:ea typeface="Be Vietnam"/>
                <a:cs typeface="Be Vietnam"/>
                <a:sym typeface="Be Vietnam"/>
              </a:rPr>
              <a:t>, </a:t>
            </a:r>
            <a:r>
              <a:rPr lang="en-ID" dirty="0" err="1">
                <a:latin typeface="Be Vietnam"/>
                <a:ea typeface="Be Vietnam"/>
                <a:cs typeface="Be Vietnam"/>
                <a:sym typeface="Be Vietnam"/>
              </a:rPr>
              <a:t>semakin</a:t>
            </a:r>
            <a:r>
              <a:rPr lang="en-ID" dirty="0"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ID" dirty="0" err="1">
                <a:latin typeface="Be Vietnam"/>
                <a:ea typeface="Be Vietnam"/>
                <a:cs typeface="Be Vietnam"/>
                <a:sym typeface="Be Vietnam"/>
              </a:rPr>
              <a:t>tinggi</a:t>
            </a:r>
            <a:r>
              <a:rPr lang="en-ID" dirty="0">
                <a:latin typeface="Be Vietnam"/>
                <a:ea typeface="Be Vietnam"/>
                <a:cs typeface="Be Vietnam"/>
                <a:sym typeface="Be Vietnam"/>
              </a:rPr>
              <a:t> salah </a:t>
            </a:r>
            <a:r>
              <a:rPr lang="en-ID" dirty="0" err="1">
                <a:latin typeface="Be Vietnam"/>
                <a:ea typeface="Be Vietnam"/>
                <a:cs typeface="Be Vietnam"/>
                <a:sym typeface="Be Vietnam"/>
              </a:rPr>
              <a:t>satu</a:t>
            </a:r>
            <a:r>
              <a:rPr lang="en-ID" dirty="0"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ID" dirty="0" err="1">
                <a:latin typeface="Be Vietnam"/>
                <a:ea typeface="Be Vietnam"/>
                <a:cs typeface="Be Vietnam"/>
                <a:sym typeface="Be Vietnam"/>
              </a:rPr>
              <a:t>variabel</a:t>
            </a:r>
            <a:r>
              <a:rPr lang="en-ID" dirty="0"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ID" dirty="0" err="1">
                <a:latin typeface="Be Vietnam"/>
                <a:ea typeface="Be Vietnam"/>
                <a:cs typeface="Be Vietnam"/>
                <a:sym typeface="Be Vietnam"/>
              </a:rPr>
              <a:t>tersebut</a:t>
            </a:r>
            <a:r>
              <a:rPr lang="en-ID" dirty="0"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ID" dirty="0" err="1">
                <a:latin typeface="Be Vietnam"/>
                <a:ea typeface="Be Vietnam"/>
                <a:cs typeface="Be Vietnam"/>
                <a:sym typeface="Be Vietnam"/>
              </a:rPr>
              <a:t>maka</a:t>
            </a:r>
            <a:r>
              <a:rPr lang="en-ID" dirty="0"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ID" dirty="0" err="1">
                <a:latin typeface="Be Vietnam"/>
                <a:ea typeface="Be Vietnam"/>
                <a:cs typeface="Be Vietnam"/>
                <a:sym typeface="Be Vietnam"/>
              </a:rPr>
              <a:t>semakin</a:t>
            </a:r>
            <a:r>
              <a:rPr lang="en-ID" dirty="0"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ID" dirty="0" err="1">
                <a:latin typeface="Be Vietnam"/>
                <a:ea typeface="Be Vietnam"/>
                <a:cs typeface="Be Vietnam"/>
                <a:sym typeface="Be Vietnam"/>
              </a:rPr>
              <a:t>tinggi</a:t>
            </a:r>
            <a:r>
              <a:rPr lang="en-ID" dirty="0"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ID" dirty="0" err="1">
                <a:latin typeface="Be Vietnam"/>
                <a:ea typeface="Be Vietnam"/>
                <a:cs typeface="Be Vietnam"/>
                <a:sym typeface="Be Vietnam"/>
              </a:rPr>
              <a:t>variabel</a:t>
            </a:r>
            <a:r>
              <a:rPr lang="en-ID" dirty="0">
                <a:latin typeface="Be Vietnam"/>
                <a:ea typeface="Be Vietnam"/>
                <a:cs typeface="Be Vietnam"/>
                <a:sym typeface="Be Vietnam"/>
              </a:rPr>
              <a:t> lain.</a:t>
            </a: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ID" dirty="0" err="1">
                <a:latin typeface="Be Vietnam"/>
                <a:ea typeface="Be Vietnam"/>
                <a:cs typeface="Be Vietnam"/>
                <a:sym typeface="Be Vietnam"/>
              </a:rPr>
              <a:t>Namun</a:t>
            </a:r>
            <a:r>
              <a:rPr lang="en-ID" dirty="0"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ID" dirty="0" err="1">
                <a:latin typeface="Be Vietnam"/>
                <a:ea typeface="Be Vietnam"/>
                <a:cs typeface="Be Vietnam"/>
                <a:sym typeface="Be Vietnam"/>
              </a:rPr>
              <a:t>berbeda</a:t>
            </a:r>
            <a:r>
              <a:rPr lang="en-ID" dirty="0"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ID" dirty="0" err="1">
                <a:latin typeface="Be Vietnam"/>
                <a:ea typeface="Be Vietnam"/>
                <a:cs typeface="Be Vietnam"/>
                <a:sym typeface="Be Vietnam"/>
              </a:rPr>
              <a:t>dengan</a:t>
            </a:r>
            <a:r>
              <a:rPr lang="en-ID" dirty="0"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ID" dirty="0" err="1">
                <a:latin typeface="Be Vietnam"/>
                <a:ea typeface="Be Vietnam"/>
                <a:cs typeface="Be Vietnam"/>
                <a:sym typeface="Be Vietnam"/>
              </a:rPr>
              <a:t>variabel</a:t>
            </a:r>
            <a:r>
              <a:rPr lang="en-ID" dirty="0">
                <a:latin typeface="Be Vietnam"/>
                <a:ea typeface="Be Vietnam"/>
                <a:cs typeface="Be Vietnam"/>
                <a:sym typeface="Be Vietnam"/>
              </a:rPr>
              <a:t> lain yang mana </a:t>
            </a:r>
            <a:r>
              <a:rPr lang="en-ID" dirty="0" err="1">
                <a:latin typeface="Be Vietnam"/>
                <a:ea typeface="Be Vietnam"/>
                <a:cs typeface="Be Vietnam"/>
                <a:sym typeface="Be Vietnam"/>
              </a:rPr>
              <a:t>menunjukan</a:t>
            </a:r>
            <a:r>
              <a:rPr lang="en-ID" dirty="0"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ID" dirty="0" err="1">
                <a:latin typeface="Be Vietnam"/>
                <a:ea typeface="Be Vietnam"/>
                <a:cs typeface="Be Vietnam"/>
                <a:sym typeface="Be Vietnam"/>
              </a:rPr>
              <a:t>nilai</a:t>
            </a:r>
            <a:r>
              <a:rPr lang="en-ID" dirty="0"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ID" dirty="0" err="1">
                <a:latin typeface="Be Vietnam"/>
                <a:ea typeface="Be Vietnam"/>
                <a:cs typeface="Be Vietnam"/>
                <a:sym typeface="Be Vietnam"/>
              </a:rPr>
              <a:t>korelasi</a:t>
            </a:r>
            <a:r>
              <a:rPr lang="en-ID" dirty="0"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ID" dirty="0" err="1">
                <a:latin typeface="Be Vietnam"/>
                <a:ea typeface="Be Vietnam"/>
                <a:cs typeface="Be Vietnam"/>
                <a:sym typeface="Be Vietnam"/>
              </a:rPr>
              <a:t>dibawah</a:t>
            </a:r>
            <a:r>
              <a:rPr lang="en-ID" dirty="0">
                <a:latin typeface="Be Vietnam"/>
                <a:ea typeface="Be Vietnam"/>
                <a:cs typeface="Be Vietnam"/>
                <a:sym typeface="Be Vietnam"/>
              </a:rPr>
              <a:t> 0.5 </a:t>
            </a:r>
            <a:r>
              <a:rPr lang="en-ID" dirty="0" err="1">
                <a:latin typeface="Be Vietnam"/>
                <a:ea typeface="Be Vietnam"/>
                <a:cs typeface="Be Vietnam"/>
                <a:sym typeface="Be Vietnam"/>
              </a:rPr>
              <a:t>atau</a:t>
            </a:r>
            <a:r>
              <a:rPr lang="en-ID" dirty="0"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ID" dirty="0" err="1">
                <a:latin typeface="Be Vietnam"/>
                <a:ea typeface="Be Vietnam"/>
                <a:cs typeface="Be Vietnam"/>
                <a:sym typeface="Be Vietnam"/>
              </a:rPr>
              <a:t>bahkan</a:t>
            </a:r>
            <a:r>
              <a:rPr lang="en-ID" dirty="0">
                <a:latin typeface="Be Vietnam"/>
                <a:ea typeface="Be Vietnam"/>
                <a:cs typeface="Be Vietnam"/>
                <a:sym typeface="Be Vietnam"/>
              </a:rPr>
              <a:t> minus.</a:t>
            </a: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ID" dirty="0" err="1">
                <a:latin typeface="Be Vietnam"/>
                <a:ea typeface="Be Vietnam"/>
                <a:cs typeface="Be Vietnam"/>
                <a:sym typeface="Be Vietnam"/>
              </a:rPr>
              <a:t>Artinya</a:t>
            </a:r>
            <a:r>
              <a:rPr lang="en-ID" dirty="0">
                <a:latin typeface="Be Vietnam"/>
                <a:ea typeface="Be Vietnam"/>
                <a:cs typeface="Be Vietnam"/>
                <a:sym typeface="Be Vietnam"/>
              </a:rPr>
              <a:t>, </a:t>
            </a:r>
            <a:r>
              <a:rPr lang="en-ID" dirty="0" err="1">
                <a:latin typeface="Be Vietnam"/>
                <a:ea typeface="Be Vietnam"/>
                <a:cs typeface="Be Vietnam"/>
                <a:sym typeface="Be Vietnam"/>
              </a:rPr>
              <a:t>variabel</a:t>
            </a:r>
            <a:r>
              <a:rPr lang="en-ID" dirty="0"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ID" dirty="0" err="1">
                <a:latin typeface="Be Vietnam"/>
                <a:ea typeface="Be Vietnam"/>
                <a:cs typeface="Be Vietnam"/>
                <a:sym typeface="Be Vietnam"/>
              </a:rPr>
              <a:t>seperti</a:t>
            </a:r>
            <a:r>
              <a:rPr lang="en-ID" dirty="0"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ID" dirty="0" err="1">
                <a:latin typeface="Be Vietnam"/>
                <a:ea typeface="Be Vietnam"/>
                <a:cs typeface="Be Vietnam"/>
                <a:sym typeface="Be Vietnam"/>
              </a:rPr>
              <a:t>tahun</a:t>
            </a:r>
            <a:r>
              <a:rPr lang="en-ID" dirty="0"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ID" dirty="0" err="1">
                <a:latin typeface="Be Vietnam"/>
                <a:ea typeface="Be Vietnam"/>
                <a:cs typeface="Be Vietnam"/>
                <a:sym typeface="Be Vietnam"/>
              </a:rPr>
              <a:t>mulai</a:t>
            </a:r>
            <a:r>
              <a:rPr lang="en-ID" dirty="0"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ID" dirty="0" err="1">
                <a:latin typeface="Be Vietnam"/>
                <a:ea typeface="Be Vietnam"/>
                <a:cs typeface="Be Vietnam"/>
                <a:sym typeface="Be Vietnam"/>
              </a:rPr>
              <a:t>usaha</a:t>
            </a:r>
            <a:r>
              <a:rPr lang="en-ID" dirty="0">
                <a:latin typeface="Be Vietnam"/>
                <a:ea typeface="Be Vietnam"/>
                <a:cs typeface="Be Vietnam"/>
                <a:sym typeface="Be Vietnam"/>
              </a:rPr>
              <a:t>, dan rata-rata </a:t>
            </a:r>
            <a:r>
              <a:rPr lang="en-ID" dirty="0" err="1">
                <a:latin typeface="Be Vietnam"/>
                <a:ea typeface="Be Vietnam"/>
                <a:cs typeface="Be Vietnam"/>
                <a:sym typeface="Be Vietnam"/>
              </a:rPr>
              <a:t>jumlah</a:t>
            </a:r>
            <a:r>
              <a:rPr lang="en-ID" dirty="0"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ID" dirty="0" err="1">
                <a:latin typeface="Be Vietnam"/>
                <a:ea typeface="Be Vietnam"/>
                <a:cs typeface="Be Vietnam"/>
                <a:sym typeface="Be Vietnam"/>
              </a:rPr>
              <a:t>tenaga</a:t>
            </a:r>
            <a:r>
              <a:rPr lang="en-ID" dirty="0"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ID" dirty="0" err="1">
                <a:latin typeface="Be Vietnam"/>
                <a:ea typeface="Be Vietnam"/>
                <a:cs typeface="Be Vietnam"/>
                <a:sym typeface="Be Vietnam"/>
              </a:rPr>
              <a:t>kerja</a:t>
            </a:r>
            <a:r>
              <a:rPr lang="en-ID" dirty="0"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ID" dirty="0" err="1">
                <a:latin typeface="Be Vietnam"/>
                <a:ea typeface="Be Vietnam"/>
                <a:cs typeface="Be Vietnam"/>
                <a:sym typeface="Be Vietnam"/>
              </a:rPr>
              <a:t>tidak</a:t>
            </a:r>
            <a:r>
              <a:rPr lang="en-ID" dirty="0"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ID" dirty="0" err="1">
                <a:latin typeface="Be Vietnam"/>
                <a:ea typeface="Be Vietnam"/>
                <a:cs typeface="Be Vietnam"/>
                <a:sym typeface="Be Vietnam"/>
              </a:rPr>
              <a:t>benar-benar</a:t>
            </a:r>
            <a:r>
              <a:rPr lang="en-ID" dirty="0"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ID" dirty="0" err="1">
                <a:latin typeface="Be Vietnam"/>
                <a:ea typeface="Be Vietnam"/>
                <a:cs typeface="Be Vietnam"/>
                <a:sym typeface="Be Vietnam"/>
              </a:rPr>
              <a:t>mempengaruhi</a:t>
            </a:r>
            <a:r>
              <a:rPr lang="en-ID" dirty="0"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ID" dirty="0" err="1">
                <a:latin typeface="Be Vietnam"/>
                <a:ea typeface="Be Vietnam"/>
                <a:cs typeface="Be Vietnam"/>
                <a:sym typeface="Be Vietnam"/>
              </a:rPr>
              <a:t>variabel</a:t>
            </a:r>
            <a:r>
              <a:rPr lang="en-ID" dirty="0"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ID" dirty="0" err="1">
                <a:latin typeface="Be Vietnam"/>
                <a:ea typeface="Be Vietnam"/>
                <a:cs typeface="Be Vietnam"/>
                <a:sym typeface="Be Vietnam"/>
              </a:rPr>
              <a:t>keseluruhan</a:t>
            </a:r>
            <a:endParaRPr dirty="0">
              <a:latin typeface="Be Vietnam"/>
              <a:ea typeface="Be Vietnam"/>
              <a:cs typeface="Be Vietnam"/>
              <a:sym typeface="Be Vietnam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4D2816-0A79-2CDC-5B10-7F735F8499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140" y="2071825"/>
            <a:ext cx="7642022" cy="674402"/>
          </a:xfrm>
          <a:prstGeom prst="rect">
            <a:avLst/>
          </a:prstGeom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43CC2242-3B54-2720-E45F-6289287751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986" y="2746227"/>
            <a:ext cx="3389018" cy="3540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31339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>
          <a:extLst>
            <a:ext uri="{FF2B5EF4-FFF2-40B4-BE49-F238E27FC236}">
              <a16:creationId xmlns:a16="http://schemas.microsoft.com/office/drawing/2014/main" id="{D2319453-69AE-9CB7-ED94-3EA3E8B4E5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f408cc10d1_0_12">
            <a:extLst>
              <a:ext uri="{FF2B5EF4-FFF2-40B4-BE49-F238E27FC236}">
                <a16:creationId xmlns:a16="http://schemas.microsoft.com/office/drawing/2014/main" id="{E6ED2CEA-BD91-C857-5C75-FA634A763B3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746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3500">
                <a:latin typeface="Be Vietnam"/>
                <a:ea typeface="Be Vietnam"/>
                <a:cs typeface="Be Vietnam"/>
                <a:sym typeface="Be Vietnam"/>
              </a:rPr>
              <a:t>Step 3 - Data Exploration &amp; Data Visualisation</a:t>
            </a:r>
            <a:endParaRPr sz="3500">
              <a:latin typeface="Be Vietnam"/>
              <a:ea typeface="Be Vietnam"/>
              <a:cs typeface="Be Vietnam"/>
              <a:sym typeface="Be Vietnam"/>
            </a:endParaRPr>
          </a:p>
        </p:txBody>
      </p:sp>
      <p:sp>
        <p:nvSpPr>
          <p:cNvPr id="111" name="Google Shape;111;gf408cc10d1_0_12">
            <a:extLst>
              <a:ext uri="{FF2B5EF4-FFF2-40B4-BE49-F238E27FC236}">
                <a16:creationId xmlns:a16="http://schemas.microsoft.com/office/drawing/2014/main" id="{35AE6BAB-ECD1-D0F7-AE9E-D9076D934A8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44223" y="3790507"/>
            <a:ext cx="6151274" cy="2767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2000" dirty="0" err="1">
                <a:latin typeface="Be Vietnam"/>
                <a:ea typeface="Be Vietnam"/>
                <a:cs typeface="Be Vietnam"/>
                <a:sym typeface="Be Vietnam"/>
              </a:rPr>
              <a:t>Terlihat</a:t>
            </a:r>
            <a:r>
              <a:rPr lang="en-US" sz="2000" dirty="0"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US" sz="2000" dirty="0" err="1">
                <a:latin typeface="Be Vietnam"/>
                <a:ea typeface="Be Vietnam"/>
                <a:cs typeface="Be Vietnam"/>
                <a:sym typeface="Be Vietnam"/>
              </a:rPr>
              <a:t>bahwa</a:t>
            </a:r>
            <a:r>
              <a:rPr lang="en-US" sz="2000" dirty="0"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US" sz="2000" dirty="0" err="1">
                <a:latin typeface="Be Vietnam"/>
                <a:ea typeface="Be Vietnam"/>
                <a:cs typeface="Be Vietnam"/>
                <a:sym typeface="Be Vietnam"/>
              </a:rPr>
              <a:t>latar</a:t>
            </a:r>
            <a:r>
              <a:rPr lang="en-US" sz="2000" dirty="0"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US" sz="2000" dirty="0" err="1">
                <a:latin typeface="Be Vietnam"/>
                <a:ea typeface="Be Vietnam"/>
                <a:cs typeface="Be Vietnam"/>
                <a:sym typeface="Be Vietnam"/>
              </a:rPr>
              <a:t>belakang</a:t>
            </a:r>
            <a:r>
              <a:rPr lang="en-US" sz="2000" dirty="0"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US" sz="2000" dirty="0" err="1">
                <a:latin typeface="Be Vietnam"/>
                <a:ea typeface="Be Vietnam"/>
                <a:cs typeface="Be Vietnam"/>
                <a:sym typeface="Be Vietnam"/>
              </a:rPr>
              <a:t>pendidikan</a:t>
            </a:r>
            <a:r>
              <a:rPr lang="en-US" sz="2000" dirty="0"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US" sz="2000" dirty="0" err="1">
                <a:latin typeface="Be Vietnam"/>
                <a:ea typeface="Be Vietnam"/>
                <a:cs typeface="Be Vietnam"/>
                <a:sym typeface="Be Vietnam"/>
              </a:rPr>
              <a:t>berpengaruh</a:t>
            </a:r>
            <a:r>
              <a:rPr lang="en-US" sz="2000" dirty="0"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US" sz="2000" dirty="0" err="1">
                <a:latin typeface="Be Vietnam"/>
                <a:ea typeface="Be Vietnam"/>
                <a:cs typeface="Be Vietnam"/>
                <a:sym typeface="Be Vietnam"/>
              </a:rPr>
              <a:t>terhadap</a:t>
            </a:r>
            <a:r>
              <a:rPr lang="en-US" sz="2000" dirty="0"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US" sz="2000" dirty="0" err="1">
                <a:latin typeface="Be Vietnam"/>
                <a:ea typeface="Be Vietnam"/>
                <a:cs typeface="Be Vietnam"/>
                <a:sym typeface="Be Vietnam"/>
              </a:rPr>
              <a:t>omset</a:t>
            </a:r>
            <a:r>
              <a:rPr lang="en-US" sz="2000" dirty="0"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US" sz="2000" dirty="0" err="1">
                <a:latin typeface="Be Vietnam"/>
                <a:ea typeface="Be Vietnam"/>
                <a:cs typeface="Be Vietnam"/>
                <a:sym typeface="Be Vietnam"/>
              </a:rPr>
              <a:t>usaha</a:t>
            </a:r>
            <a:r>
              <a:rPr lang="en-US" sz="2000" dirty="0">
                <a:latin typeface="Be Vietnam"/>
                <a:ea typeface="Be Vietnam"/>
                <a:cs typeface="Be Vietnam"/>
                <a:sym typeface="Be Vietnam"/>
              </a:rPr>
              <a:t>. </a:t>
            </a:r>
            <a:r>
              <a:rPr lang="en-US" sz="2000" dirty="0" err="1">
                <a:latin typeface="Be Vietnam"/>
                <a:ea typeface="Be Vietnam"/>
                <a:cs typeface="Be Vietnam"/>
                <a:sym typeface="Be Vietnam"/>
              </a:rPr>
              <a:t>Semakin</a:t>
            </a:r>
            <a:r>
              <a:rPr lang="en-US" sz="2000" dirty="0"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US" sz="2000" dirty="0" err="1">
                <a:latin typeface="Be Vietnam"/>
                <a:ea typeface="Be Vietnam"/>
                <a:cs typeface="Be Vietnam"/>
                <a:sym typeface="Be Vietnam"/>
              </a:rPr>
              <a:t>tinggi</a:t>
            </a:r>
            <a:r>
              <a:rPr lang="en-US" sz="2000" dirty="0"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US" sz="2000" dirty="0" err="1">
                <a:latin typeface="Be Vietnam"/>
                <a:ea typeface="Be Vietnam"/>
                <a:cs typeface="Be Vietnam"/>
                <a:sym typeface="Be Vietnam"/>
              </a:rPr>
              <a:t>latar</a:t>
            </a:r>
            <a:r>
              <a:rPr lang="en-US" sz="2000" dirty="0"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US" sz="2000" dirty="0" err="1">
                <a:latin typeface="Be Vietnam"/>
                <a:ea typeface="Be Vietnam"/>
                <a:cs typeface="Be Vietnam"/>
                <a:sym typeface="Be Vietnam"/>
              </a:rPr>
              <a:t>belakang</a:t>
            </a:r>
            <a:r>
              <a:rPr lang="en-US" sz="2000" dirty="0"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US" sz="2000" dirty="0" err="1">
                <a:latin typeface="Be Vietnam"/>
                <a:ea typeface="Be Vietnam"/>
                <a:cs typeface="Be Vietnam"/>
                <a:sym typeface="Be Vietnam"/>
              </a:rPr>
              <a:t>pendidikan</a:t>
            </a:r>
            <a:r>
              <a:rPr lang="en-US" sz="2000" dirty="0">
                <a:latin typeface="Be Vietnam"/>
                <a:ea typeface="Be Vietnam"/>
                <a:cs typeface="Be Vietnam"/>
                <a:sym typeface="Be Vietnam"/>
              </a:rPr>
              <a:t>, </a:t>
            </a:r>
            <a:r>
              <a:rPr lang="en-US" sz="2000" dirty="0" err="1">
                <a:latin typeface="Be Vietnam"/>
                <a:ea typeface="Be Vietnam"/>
                <a:cs typeface="Be Vietnam"/>
                <a:sym typeface="Be Vietnam"/>
              </a:rPr>
              <a:t>semakin</a:t>
            </a:r>
            <a:r>
              <a:rPr lang="en-US" sz="2000" dirty="0"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US" sz="2000" dirty="0" err="1">
                <a:latin typeface="Be Vietnam"/>
                <a:ea typeface="Be Vietnam"/>
                <a:cs typeface="Be Vietnam"/>
                <a:sym typeface="Be Vietnam"/>
              </a:rPr>
              <a:t>besar</a:t>
            </a:r>
            <a:r>
              <a:rPr lang="en-US" sz="2000" dirty="0"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US" sz="2000" dirty="0" err="1">
                <a:latin typeface="Be Vietnam"/>
                <a:ea typeface="Be Vietnam"/>
                <a:cs typeface="Be Vietnam"/>
                <a:sym typeface="Be Vietnam"/>
              </a:rPr>
              <a:t>omset</a:t>
            </a:r>
            <a:r>
              <a:rPr lang="en-US" sz="2000" dirty="0"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US" sz="2000" dirty="0" err="1">
                <a:latin typeface="Be Vietnam"/>
                <a:ea typeface="Be Vietnam"/>
                <a:cs typeface="Be Vietnam"/>
                <a:sym typeface="Be Vietnam"/>
              </a:rPr>
              <a:t>usaha</a:t>
            </a:r>
            <a:r>
              <a:rPr lang="en-US" sz="2000" dirty="0"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US" sz="2000" dirty="0" err="1">
                <a:latin typeface="Be Vietnam"/>
                <a:ea typeface="Be Vietnam"/>
                <a:cs typeface="Be Vietnam"/>
                <a:sym typeface="Be Vietnam"/>
              </a:rPr>
              <a:t>nya</a:t>
            </a:r>
            <a:r>
              <a:rPr lang="en-US" sz="2000" dirty="0">
                <a:latin typeface="Be Vietnam"/>
                <a:ea typeface="Be Vietnam"/>
                <a:cs typeface="Be Vietnam"/>
                <a:sym typeface="Be Vietnam"/>
              </a:rPr>
              <a:t>. </a:t>
            </a:r>
            <a:r>
              <a:rPr lang="en-US" sz="2000" dirty="0" err="1">
                <a:latin typeface="Be Vietnam"/>
                <a:ea typeface="Be Vietnam"/>
                <a:cs typeface="Be Vietnam"/>
                <a:sym typeface="Be Vietnam"/>
              </a:rPr>
              <a:t>Namun</a:t>
            </a:r>
            <a:r>
              <a:rPr lang="en-US" sz="2000" dirty="0">
                <a:latin typeface="Be Vietnam"/>
                <a:ea typeface="Be Vietnam"/>
                <a:cs typeface="Be Vietnam"/>
                <a:sym typeface="Be Vietnam"/>
              </a:rPr>
              <a:t>, </a:t>
            </a:r>
            <a:r>
              <a:rPr lang="en-US" sz="2000" dirty="0" err="1">
                <a:latin typeface="Be Vietnam"/>
                <a:ea typeface="Be Vietnam"/>
                <a:cs typeface="Be Vietnam"/>
                <a:sym typeface="Be Vietnam"/>
              </a:rPr>
              <a:t>tidak</a:t>
            </a:r>
            <a:r>
              <a:rPr lang="en-US" sz="2000" dirty="0"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US" sz="2000" dirty="0" err="1">
                <a:latin typeface="Be Vietnam"/>
                <a:ea typeface="Be Vietnam"/>
                <a:cs typeface="Be Vietnam"/>
                <a:sym typeface="Be Vietnam"/>
              </a:rPr>
              <a:t>menutup</a:t>
            </a:r>
            <a:r>
              <a:rPr lang="en-US" sz="2000" dirty="0"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US" sz="2000" dirty="0" err="1">
                <a:latin typeface="Be Vietnam"/>
                <a:ea typeface="Be Vietnam"/>
                <a:cs typeface="Be Vietnam"/>
                <a:sym typeface="Be Vietnam"/>
              </a:rPr>
              <a:t>kemungkinan</a:t>
            </a:r>
            <a:r>
              <a:rPr lang="en-US" sz="2000" dirty="0"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US" sz="2000" dirty="0" err="1">
                <a:latin typeface="Be Vietnam"/>
                <a:ea typeface="Be Vietnam"/>
                <a:cs typeface="Be Vietnam"/>
                <a:sym typeface="Be Vietnam"/>
              </a:rPr>
              <a:t>bahwa</a:t>
            </a:r>
            <a:r>
              <a:rPr lang="en-US" sz="2000" dirty="0"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US" sz="2000" dirty="0" err="1">
                <a:latin typeface="Be Vietnam"/>
                <a:ea typeface="Be Vietnam"/>
                <a:cs typeface="Be Vietnam"/>
                <a:sym typeface="Be Vietnam"/>
              </a:rPr>
              <a:t>pendidikan</a:t>
            </a:r>
            <a:r>
              <a:rPr lang="en-US" sz="2000" dirty="0">
                <a:latin typeface="Be Vietnam"/>
                <a:ea typeface="Be Vietnam"/>
                <a:cs typeface="Be Vietnam"/>
                <a:sym typeface="Be Vietnam"/>
              </a:rPr>
              <a:t> yang </a:t>
            </a:r>
            <a:r>
              <a:rPr lang="en-US" sz="2000" dirty="0" err="1">
                <a:latin typeface="Be Vietnam"/>
                <a:ea typeface="Be Vietnam"/>
                <a:cs typeface="Be Vietnam"/>
                <a:sym typeface="Be Vietnam"/>
              </a:rPr>
              <a:t>tinggi</a:t>
            </a:r>
            <a:r>
              <a:rPr lang="en-US" sz="2000" dirty="0"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US" sz="2000" dirty="0" err="1">
                <a:latin typeface="Be Vietnam"/>
                <a:ea typeface="Be Vietnam"/>
                <a:cs typeface="Be Vietnam"/>
                <a:sym typeface="Be Vietnam"/>
              </a:rPr>
              <a:t>menjamin</a:t>
            </a:r>
            <a:r>
              <a:rPr lang="en-US" sz="2000" dirty="0"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US" sz="2000" dirty="0" err="1">
                <a:latin typeface="Be Vietnam"/>
                <a:ea typeface="Be Vietnam"/>
                <a:cs typeface="Be Vietnam"/>
                <a:sym typeface="Be Vietnam"/>
              </a:rPr>
              <a:t>omset</a:t>
            </a:r>
            <a:r>
              <a:rPr lang="en-US" sz="2000" dirty="0"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US" sz="2000" dirty="0" err="1">
                <a:latin typeface="Be Vietnam"/>
                <a:ea typeface="Be Vietnam"/>
                <a:cs typeface="Be Vietnam"/>
                <a:sym typeface="Be Vietnam"/>
              </a:rPr>
              <a:t>usaha</a:t>
            </a:r>
            <a:r>
              <a:rPr lang="en-US" sz="2000" dirty="0">
                <a:latin typeface="Be Vietnam"/>
                <a:ea typeface="Be Vietnam"/>
                <a:cs typeface="Be Vietnam"/>
                <a:sym typeface="Be Vietnam"/>
              </a:rPr>
              <a:t> yang </a:t>
            </a:r>
            <a:r>
              <a:rPr lang="en-US" sz="2000" dirty="0" err="1">
                <a:latin typeface="Be Vietnam"/>
                <a:ea typeface="Be Vietnam"/>
                <a:cs typeface="Be Vietnam"/>
                <a:sym typeface="Be Vietnam"/>
              </a:rPr>
              <a:t>besar</a:t>
            </a:r>
            <a:r>
              <a:rPr lang="en-US" sz="2000" dirty="0">
                <a:latin typeface="Be Vietnam"/>
                <a:ea typeface="Be Vietnam"/>
                <a:cs typeface="Be Vietnam"/>
                <a:sym typeface="Be Vietnam"/>
              </a:rPr>
              <a:t>. </a:t>
            </a:r>
            <a:r>
              <a:rPr lang="en-US" sz="2000" dirty="0" err="1">
                <a:latin typeface="Be Vietnam"/>
                <a:ea typeface="Be Vietnam"/>
                <a:cs typeface="Be Vietnam"/>
                <a:sym typeface="Be Vietnam"/>
              </a:rPr>
              <a:t>Dapat</a:t>
            </a:r>
            <a:r>
              <a:rPr lang="en-US" sz="2000" dirty="0"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US" sz="2000" dirty="0" err="1">
                <a:latin typeface="Be Vietnam"/>
                <a:ea typeface="Be Vietnam"/>
                <a:cs typeface="Be Vietnam"/>
                <a:sym typeface="Be Vietnam"/>
              </a:rPr>
              <a:t>dilihat</a:t>
            </a:r>
            <a:r>
              <a:rPr lang="en-US" sz="2000" dirty="0"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US" sz="2000" dirty="0" err="1">
                <a:latin typeface="Be Vietnam"/>
                <a:ea typeface="Be Vietnam"/>
                <a:cs typeface="Be Vietnam"/>
                <a:sym typeface="Be Vietnam"/>
              </a:rPr>
              <a:t>frekuensi</a:t>
            </a:r>
            <a:r>
              <a:rPr lang="en-US" sz="2000" dirty="0"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US" sz="2000" dirty="0" err="1">
                <a:latin typeface="Be Vietnam"/>
                <a:ea typeface="Be Vietnam"/>
                <a:cs typeface="Be Vietnam"/>
                <a:sym typeface="Be Vietnam"/>
              </a:rPr>
              <a:t>omset</a:t>
            </a:r>
            <a:r>
              <a:rPr lang="en-US" sz="2000" dirty="0">
                <a:latin typeface="Be Vietnam"/>
                <a:ea typeface="Be Vietnam"/>
                <a:cs typeface="Be Vietnam"/>
                <a:sym typeface="Be Vietnam"/>
              </a:rPr>
              <a:t> yang </a:t>
            </a:r>
            <a:r>
              <a:rPr lang="en-US" sz="2000" dirty="0" err="1">
                <a:latin typeface="Be Vietnam"/>
                <a:ea typeface="Be Vietnam"/>
                <a:cs typeface="Be Vietnam"/>
                <a:sym typeface="Be Vietnam"/>
              </a:rPr>
              <a:t>dibawah</a:t>
            </a:r>
            <a:r>
              <a:rPr lang="en-US" sz="2000" dirty="0">
                <a:latin typeface="Be Vietnam"/>
                <a:ea typeface="Be Vietnam"/>
                <a:cs typeface="Be Vietnam"/>
                <a:sym typeface="Be Vietnam"/>
              </a:rPr>
              <a:t> 0.5 </a:t>
            </a:r>
            <a:r>
              <a:rPr lang="en-US" sz="2000" dirty="0" err="1">
                <a:latin typeface="Be Vietnam"/>
                <a:ea typeface="Be Vietnam"/>
                <a:cs typeface="Be Vietnam"/>
                <a:sym typeface="Be Vietnam"/>
              </a:rPr>
              <a:t>lulusan</a:t>
            </a:r>
            <a:r>
              <a:rPr lang="en-US" sz="2000" dirty="0">
                <a:latin typeface="Be Vietnam"/>
                <a:ea typeface="Be Vietnam"/>
                <a:cs typeface="Be Vietnam"/>
                <a:sym typeface="Be Vietnam"/>
              </a:rPr>
              <a:t> S1/</a:t>
            </a:r>
            <a:r>
              <a:rPr lang="en-US" sz="2000" dirty="0" err="1">
                <a:latin typeface="Be Vietnam"/>
                <a:ea typeface="Be Vietnam"/>
                <a:cs typeface="Be Vietnam"/>
                <a:sym typeface="Be Vietnam"/>
              </a:rPr>
              <a:t>lebih</a:t>
            </a:r>
            <a:r>
              <a:rPr lang="en-US" sz="2000" dirty="0"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US" sz="2000" dirty="0" err="1">
                <a:latin typeface="Be Vietnam"/>
                <a:ea typeface="Be Vietnam"/>
                <a:cs typeface="Be Vietnam"/>
                <a:sym typeface="Be Vietnam"/>
              </a:rPr>
              <a:t>kurang</a:t>
            </a:r>
            <a:r>
              <a:rPr lang="en-US" sz="2000" dirty="0"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US" sz="2000" dirty="0" err="1">
                <a:latin typeface="Be Vietnam"/>
                <a:ea typeface="Be Vietnam"/>
                <a:cs typeface="Be Vietnam"/>
                <a:sym typeface="Be Vietnam"/>
              </a:rPr>
              <a:t>lebih</a:t>
            </a:r>
            <a:r>
              <a:rPr lang="en-US" sz="2000" dirty="0"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US" sz="2000" dirty="0" err="1">
                <a:latin typeface="Be Vietnam"/>
                <a:ea typeface="Be Vietnam"/>
                <a:cs typeface="Be Vietnam"/>
                <a:sym typeface="Be Vietnam"/>
              </a:rPr>
              <a:t>sama</a:t>
            </a:r>
            <a:r>
              <a:rPr lang="en-US" sz="2000" dirty="0"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US" sz="2000" dirty="0" err="1">
                <a:latin typeface="Be Vietnam"/>
                <a:ea typeface="Be Vietnam"/>
                <a:cs typeface="Be Vietnam"/>
                <a:sym typeface="Be Vietnam"/>
              </a:rPr>
              <a:t>dengan</a:t>
            </a:r>
            <a:r>
              <a:rPr lang="en-US" sz="2000" dirty="0"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US" sz="2000" dirty="0" err="1">
                <a:latin typeface="Be Vietnam"/>
                <a:ea typeface="Be Vietnam"/>
                <a:cs typeface="Be Vietnam"/>
                <a:sym typeface="Be Vietnam"/>
              </a:rPr>
              <a:t>jenjang</a:t>
            </a:r>
            <a:r>
              <a:rPr lang="en-US" sz="2000" dirty="0">
                <a:latin typeface="Be Vietnam"/>
                <a:ea typeface="Be Vietnam"/>
                <a:cs typeface="Be Vietnam"/>
                <a:sym typeface="Be Vietnam"/>
              </a:rPr>
              <a:t> lain.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FB36F5B-3690-07A5-16A9-AF4E92F5E8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223" y="1910469"/>
            <a:ext cx="4975344" cy="1736519"/>
          </a:xfrm>
          <a:prstGeom prst="rect">
            <a:avLst/>
          </a:prstGeom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DCFE7330-AF11-6449-521B-F7B79F0779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1520" y="2025501"/>
            <a:ext cx="4046257" cy="4165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8932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>
          <a:extLst>
            <a:ext uri="{FF2B5EF4-FFF2-40B4-BE49-F238E27FC236}">
              <a16:creationId xmlns:a16="http://schemas.microsoft.com/office/drawing/2014/main" id="{6820E121-A314-1C7E-CC16-ACC4F232D8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f408cc10d1_0_12">
            <a:extLst>
              <a:ext uri="{FF2B5EF4-FFF2-40B4-BE49-F238E27FC236}">
                <a16:creationId xmlns:a16="http://schemas.microsoft.com/office/drawing/2014/main" id="{FF3891DA-CF85-D2A2-F45E-BB7255A1CEB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746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3500">
                <a:latin typeface="Be Vietnam"/>
                <a:ea typeface="Be Vietnam"/>
                <a:cs typeface="Be Vietnam"/>
                <a:sym typeface="Be Vietnam"/>
              </a:rPr>
              <a:t>Step 3 - Data Exploration &amp; Data Visualisation</a:t>
            </a:r>
            <a:endParaRPr sz="3500">
              <a:latin typeface="Be Vietnam"/>
              <a:ea typeface="Be Vietnam"/>
              <a:cs typeface="Be Vietnam"/>
              <a:sym typeface="Be Vietnam"/>
            </a:endParaRPr>
          </a:p>
        </p:txBody>
      </p:sp>
      <p:sp>
        <p:nvSpPr>
          <p:cNvPr id="111" name="Google Shape;111;gf408cc10d1_0_12">
            <a:extLst>
              <a:ext uri="{FF2B5EF4-FFF2-40B4-BE49-F238E27FC236}">
                <a16:creationId xmlns:a16="http://schemas.microsoft.com/office/drawing/2014/main" id="{61957460-32DE-4C81-F72C-DF7E4AA1841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0" y="4258339"/>
            <a:ext cx="5674242" cy="22994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55000" lnSpcReduction="2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ID" dirty="0" err="1">
                <a:latin typeface="Be Vietnam"/>
                <a:ea typeface="Be Vietnam"/>
                <a:cs typeface="Be Vietnam"/>
                <a:sym typeface="Be Vietnam"/>
              </a:rPr>
              <a:t>Tiap</a:t>
            </a:r>
            <a:r>
              <a:rPr lang="en-ID" dirty="0"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ID" dirty="0" err="1">
                <a:latin typeface="Be Vietnam"/>
                <a:ea typeface="Be Vietnam"/>
                <a:cs typeface="Be Vietnam"/>
                <a:sym typeface="Be Vietnam"/>
              </a:rPr>
              <a:t>daerah</a:t>
            </a:r>
            <a:r>
              <a:rPr lang="en-ID" dirty="0"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ID" dirty="0" err="1">
                <a:latin typeface="Be Vietnam"/>
                <a:ea typeface="Be Vietnam"/>
                <a:cs typeface="Be Vietnam"/>
                <a:sym typeface="Be Vietnam"/>
              </a:rPr>
              <a:t>cenderung</a:t>
            </a:r>
            <a:r>
              <a:rPr lang="en-ID" dirty="0"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ID" dirty="0" err="1">
                <a:latin typeface="Be Vietnam"/>
                <a:ea typeface="Be Vietnam"/>
                <a:cs typeface="Be Vietnam"/>
                <a:sym typeface="Be Vietnam"/>
              </a:rPr>
              <a:t>mengalami</a:t>
            </a:r>
            <a:r>
              <a:rPr lang="en-ID" dirty="0"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ID" dirty="0" err="1">
                <a:latin typeface="Be Vietnam"/>
                <a:ea typeface="Be Vietnam"/>
                <a:cs typeface="Be Vietnam"/>
                <a:sym typeface="Be Vietnam"/>
              </a:rPr>
              <a:t>penurunan</a:t>
            </a:r>
            <a:r>
              <a:rPr lang="en-ID" dirty="0"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ID" dirty="0" err="1">
                <a:latin typeface="Be Vietnam"/>
                <a:ea typeface="Be Vietnam"/>
                <a:cs typeface="Be Vietnam"/>
                <a:sym typeface="Be Vietnam"/>
              </a:rPr>
              <a:t>omset</a:t>
            </a:r>
            <a:r>
              <a:rPr lang="en-ID" dirty="0"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ID" dirty="0" err="1">
                <a:latin typeface="Be Vietnam"/>
                <a:ea typeface="Be Vietnam"/>
                <a:cs typeface="Be Vietnam"/>
                <a:sym typeface="Be Vietnam"/>
              </a:rPr>
              <a:t>dari</a:t>
            </a:r>
            <a:r>
              <a:rPr lang="en-ID" dirty="0"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ID" dirty="0" err="1">
                <a:latin typeface="Be Vietnam"/>
                <a:ea typeface="Be Vietnam"/>
                <a:cs typeface="Be Vietnam"/>
                <a:sym typeface="Be Vietnam"/>
              </a:rPr>
              <a:t>tahun</a:t>
            </a:r>
            <a:r>
              <a:rPr lang="en-ID" dirty="0">
                <a:latin typeface="Be Vietnam"/>
                <a:ea typeface="Be Vietnam"/>
                <a:cs typeface="Be Vietnam"/>
                <a:sym typeface="Be Vietnam"/>
              </a:rPr>
              <a:t> 2019 </a:t>
            </a:r>
            <a:r>
              <a:rPr lang="en-ID" dirty="0" err="1">
                <a:latin typeface="Be Vietnam"/>
                <a:ea typeface="Be Vietnam"/>
                <a:cs typeface="Be Vietnam"/>
                <a:sym typeface="Be Vietnam"/>
              </a:rPr>
              <a:t>ke</a:t>
            </a:r>
            <a:r>
              <a:rPr lang="en-ID" dirty="0">
                <a:latin typeface="Be Vietnam"/>
                <a:ea typeface="Be Vietnam"/>
                <a:cs typeface="Be Vietnam"/>
                <a:sym typeface="Be Vietnam"/>
              </a:rPr>
              <a:t> 2021. </a:t>
            </a:r>
            <a:r>
              <a:rPr lang="en-ID" dirty="0" err="1">
                <a:latin typeface="Be Vietnam"/>
                <a:ea typeface="Be Vietnam"/>
                <a:cs typeface="Be Vietnam"/>
                <a:sym typeface="Be Vietnam"/>
              </a:rPr>
              <a:t>Kemungkinan</a:t>
            </a:r>
            <a:r>
              <a:rPr lang="en-ID" dirty="0"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ID" dirty="0" err="1">
                <a:latin typeface="Be Vietnam"/>
                <a:ea typeface="Be Vietnam"/>
                <a:cs typeface="Be Vietnam"/>
                <a:sym typeface="Be Vietnam"/>
              </a:rPr>
              <a:t>besar</a:t>
            </a:r>
            <a:r>
              <a:rPr lang="en-ID" dirty="0"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ID" dirty="0" err="1">
                <a:latin typeface="Be Vietnam"/>
                <a:ea typeface="Be Vietnam"/>
                <a:cs typeface="Be Vietnam"/>
                <a:sym typeface="Be Vietnam"/>
              </a:rPr>
              <a:t>diakibatkan</a:t>
            </a:r>
            <a:r>
              <a:rPr lang="en-ID" dirty="0"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ID" dirty="0" err="1">
                <a:latin typeface="Be Vietnam"/>
                <a:ea typeface="Be Vietnam"/>
                <a:cs typeface="Be Vietnam"/>
                <a:sym typeface="Be Vietnam"/>
              </a:rPr>
              <a:t>pandemi</a:t>
            </a:r>
            <a:r>
              <a:rPr lang="en-ID" dirty="0">
                <a:latin typeface="Be Vietnam"/>
                <a:ea typeface="Be Vietnam"/>
                <a:cs typeface="Be Vietnam"/>
                <a:sym typeface="Be Vietnam"/>
              </a:rPr>
              <a:t> pada </a:t>
            </a:r>
            <a:r>
              <a:rPr lang="en-ID" dirty="0" err="1">
                <a:latin typeface="Be Vietnam"/>
                <a:ea typeface="Be Vietnam"/>
                <a:cs typeface="Be Vietnam"/>
                <a:sym typeface="Be Vietnam"/>
              </a:rPr>
              <a:t>tahun</a:t>
            </a:r>
            <a:r>
              <a:rPr lang="en-ID" dirty="0"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ID" dirty="0" err="1">
                <a:latin typeface="Be Vietnam"/>
                <a:ea typeface="Be Vietnam"/>
                <a:cs typeface="Be Vietnam"/>
                <a:sym typeface="Be Vietnam"/>
              </a:rPr>
              <a:t>tersebut</a:t>
            </a:r>
            <a:r>
              <a:rPr lang="en-ID" dirty="0"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ID" dirty="0" err="1">
                <a:latin typeface="Be Vietnam"/>
                <a:ea typeface="Be Vietnam"/>
                <a:cs typeface="Be Vietnam"/>
                <a:sym typeface="Be Vietnam"/>
              </a:rPr>
              <a:t>sehingga</a:t>
            </a:r>
            <a:r>
              <a:rPr lang="en-ID" dirty="0"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ID" dirty="0" err="1">
                <a:latin typeface="Be Vietnam"/>
                <a:ea typeface="Be Vietnam"/>
                <a:cs typeface="Be Vietnam"/>
                <a:sym typeface="Be Vietnam"/>
              </a:rPr>
              <a:t>aktivitas</a:t>
            </a:r>
            <a:r>
              <a:rPr lang="en-ID" dirty="0"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ID" dirty="0" err="1">
                <a:latin typeface="Be Vietnam"/>
                <a:ea typeface="Be Vietnam"/>
                <a:cs typeface="Be Vietnam"/>
                <a:sym typeface="Be Vietnam"/>
              </a:rPr>
              <a:t>perekonomian</a:t>
            </a:r>
            <a:r>
              <a:rPr lang="en-ID" dirty="0">
                <a:latin typeface="Be Vietnam"/>
                <a:ea typeface="Be Vietnam"/>
                <a:cs typeface="Be Vietnam"/>
                <a:sym typeface="Be Vietnam"/>
              </a:rPr>
              <a:t> yang </a:t>
            </a:r>
            <a:r>
              <a:rPr lang="en-ID" dirty="0" err="1">
                <a:latin typeface="Be Vietnam"/>
                <a:ea typeface="Be Vietnam"/>
                <a:cs typeface="Be Vietnam"/>
                <a:sym typeface="Be Vietnam"/>
              </a:rPr>
              <a:t>terbatas</a:t>
            </a:r>
            <a:r>
              <a:rPr lang="en-ID" dirty="0"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ID" dirty="0" err="1">
                <a:latin typeface="Be Vietnam"/>
                <a:ea typeface="Be Vietnam"/>
                <a:cs typeface="Be Vietnam"/>
                <a:sym typeface="Be Vietnam"/>
              </a:rPr>
              <a:t>mengakibatkan</a:t>
            </a:r>
            <a:r>
              <a:rPr lang="en-ID" dirty="0"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ID" dirty="0" err="1">
                <a:latin typeface="Be Vietnam"/>
                <a:ea typeface="Be Vietnam"/>
                <a:cs typeface="Be Vietnam"/>
                <a:sym typeface="Be Vietnam"/>
              </a:rPr>
              <a:t>penurunan</a:t>
            </a:r>
            <a:r>
              <a:rPr lang="en-ID" dirty="0"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ID" dirty="0" err="1">
                <a:latin typeface="Be Vietnam"/>
                <a:ea typeface="Be Vietnam"/>
                <a:cs typeface="Be Vietnam"/>
                <a:sym typeface="Be Vietnam"/>
              </a:rPr>
              <a:t>omset</a:t>
            </a:r>
            <a:endParaRPr lang="en-ID" dirty="0">
              <a:latin typeface="Be Vietnam"/>
              <a:ea typeface="Be Vietnam"/>
              <a:cs typeface="Be Vietnam"/>
              <a:sym typeface="Be Vietnam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ID" dirty="0">
                <a:latin typeface="Be Vietnam"/>
                <a:ea typeface="Be Vietnam"/>
                <a:cs typeface="Be Vietnam"/>
                <a:sym typeface="Be Vietnam"/>
              </a:rPr>
              <a:t>Pada </a:t>
            </a:r>
            <a:r>
              <a:rPr lang="en-ID" dirty="0" err="1">
                <a:latin typeface="Be Vietnam"/>
                <a:ea typeface="Be Vietnam"/>
                <a:cs typeface="Be Vietnam"/>
                <a:sym typeface="Be Vietnam"/>
              </a:rPr>
              <a:t>tahun</a:t>
            </a:r>
            <a:r>
              <a:rPr lang="en-ID" dirty="0">
                <a:latin typeface="Be Vietnam"/>
                <a:ea typeface="Be Vietnam"/>
                <a:cs typeface="Be Vietnam"/>
                <a:sym typeface="Be Vietnam"/>
              </a:rPr>
              <a:t> 2019 </a:t>
            </a:r>
            <a:r>
              <a:rPr lang="en-ID" dirty="0" err="1">
                <a:latin typeface="Be Vietnam"/>
                <a:ea typeface="Be Vietnam"/>
                <a:cs typeface="Be Vietnam"/>
                <a:sym typeface="Be Vietnam"/>
              </a:rPr>
              <a:t>Lumajang</a:t>
            </a:r>
            <a:r>
              <a:rPr lang="en-ID" dirty="0"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ID" dirty="0" err="1">
                <a:latin typeface="Be Vietnam"/>
                <a:ea typeface="Be Vietnam"/>
                <a:cs typeface="Be Vietnam"/>
                <a:sym typeface="Be Vietnam"/>
              </a:rPr>
              <a:t>menjadi</a:t>
            </a:r>
            <a:r>
              <a:rPr lang="en-ID" dirty="0"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ID" dirty="0" err="1">
                <a:latin typeface="Be Vietnam"/>
                <a:ea typeface="Be Vietnam"/>
                <a:cs typeface="Be Vietnam"/>
                <a:sym typeface="Be Vietnam"/>
              </a:rPr>
              <a:t>daerah</a:t>
            </a:r>
            <a:r>
              <a:rPr lang="en-ID" dirty="0"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ID" dirty="0" err="1">
                <a:latin typeface="Be Vietnam"/>
                <a:ea typeface="Be Vietnam"/>
                <a:cs typeface="Be Vietnam"/>
                <a:sym typeface="Be Vietnam"/>
              </a:rPr>
              <a:t>dengan</a:t>
            </a:r>
            <a:r>
              <a:rPr lang="en-ID" dirty="0"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ID" dirty="0" err="1">
                <a:latin typeface="Be Vietnam"/>
                <a:ea typeface="Be Vietnam"/>
                <a:cs typeface="Be Vietnam"/>
                <a:sym typeface="Be Vietnam"/>
              </a:rPr>
              <a:t>omset</a:t>
            </a:r>
            <a:r>
              <a:rPr lang="en-ID" dirty="0">
                <a:latin typeface="Be Vietnam"/>
                <a:ea typeface="Be Vietnam"/>
                <a:cs typeface="Be Vietnam"/>
                <a:sym typeface="Be Vietnam"/>
              </a:rPr>
              <a:t> rata-rata </a:t>
            </a:r>
            <a:r>
              <a:rPr lang="en-ID" dirty="0" err="1">
                <a:latin typeface="Be Vietnam"/>
                <a:ea typeface="Be Vietnam"/>
                <a:cs typeface="Be Vietnam"/>
                <a:sym typeface="Be Vietnam"/>
              </a:rPr>
              <a:t>tertinggi</a:t>
            </a:r>
            <a:r>
              <a:rPr lang="en-ID" dirty="0">
                <a:latin typeface="Be Vietnam"/>
                <a:ea typeface="Be Vietnam"/>
                <a:cs typeface="Be Vietnam"/>
                <a:sym typeface="Be Vietnam"/>
              </a:rPr>
              <a:t> di </a:t>
            </a:r>
            <a:r>
              <a:rPr lang="en-ID" dirty="0" err="1">
                <a:latin typeface="Be Vietnam"/>
                <a:ea typeface="Be Vietnam"/>
                <a:cs typeface="Be Vietnam"/>
                <a:sym typeface="Be Vietnam"/>
              </a:rPr>
              <a:t>Jawa</a:t>
            </a:r>
            <a:r>
              <a:rPr lang="en-ID" dirty="0">
                <a:latin typeface="Be Vietnam"/>
                <a:ea typeface="Be Vietnam"/>
                <a:cs typeface="Be Vietnam"/>
                <a:sym typeface="Be Vietnam"/>
              </a:rPr>
              <a:t> Timur </a:t>
            </a:r>
            <a:r>
              <a:rPr lang="en-ID" dirty="0" err="1">
                <a:latin typeface="Be Vietnam"/>
                <a:ea typeface="Be Vietnam"/>
                <a:cs typeface="Be Vietnam"/>
                <a:sym typeface="Be Vietnam"/>
              </a:rPr>
              <a:t>sampai</a:t>
            </a:r>
            <a:r>
              <a:rPr lang="en-ID" dirty="0"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ID" dirty="0" err="1">
                <a:latin typeface="Be Vietnam"/>
                <a:ea typeface="Be Vietnam"/>
                <a:cs typeface="Be Vietnam"/>
                <a:sym typeface="Be Vietnam"/>
              </a:rPr>
              <a:t>tahun</a:t>
            </a:r>
            <a:r>
              <a:rPr lang="en-ID" dirty="0">
                <a:latin typeface="Be Vietnam"/>
                <a:ea typeface="Be Vietnam"/>
                <a:cs typeface="Be Vietnam"/>
                <a:sym typeface="Be Vietnam"/>
              </a:rPr>
              <a:t> 2020 dan pada </a:t>
            </a:r>
            <a:r>
              <a:rPr lang="en-ID" dirty="0" err="1">
                <a:latin typeface="Be Vietnam"/>
                <a:ea typeface="Be Vietnam"/>
                <a:cs typeface="Be Vietnam"/>
                <a:sym typeface="Be Vietnam"/>
              </a:rPr>
              <a:t>akhirnya</a:t>
            </a:r>
            <a:r>
              <a:rPr lang="en-ID" dirty="0"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ID" dirty="0" err="1">
                <a:latin typeface="Be Vietnam"/>
                <a:ea typeface="Be Vietnam"/>
                <a:cs typeface="Be Vietnam"/>
                <a:sym typeface="Be Vietnam"/>
              </a:rPr>
              <a:t>tahun</a:t>
            </a:r>
            <a:r>
              <a:rPr lang="en-ID" dirty="0">
                <a:latin typeface="Be Vietnam"/>
                <a:ea typeface="Be Vietnam"/>
                <a:cs typeface="Be Vietnam"/>
                <a:sym typeface="Be Vietnam"/>
              </a:rPr>
              <a:t> 2021 </a:t>
            </a:r>
            <a:r>
              <a:rPr lang="en-ID" dirty="0" err="1">
                <a:latin typeface="Be Vietnam"/>
                <a:ea typeface="Be Vietnam"/>
                <a:cs typeface="Be Vietnam"/>
                <a:sym typeface="Be Vietnam"/>
              </a:rPr>
              <a:t>beralih</a:t>
            </a:r>
            <a:r>
              <a:rPr lang="en-ID" dirty="0"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ID" dirty="0" err="1">
                <a:latin typeface="Be Vietnam"/>
                <a:ea typeface="Be Vietnam"/>
                <a:cs typeface="Be Vietnam"/>
                <a:sym typeface="Be Vietnam"/>
              </a:rPr>
              <a:t>ke</a:t>
            </a:r>
            <a:r>
              <a:rPr lang="en-ID" dirty="0"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ID" dirty="0" err="1">
                <a:latin typeface="Be Vietnam"/>
                <a:ea typeface="Be Vietnam"/>
                <a:cs typeface="Be Vietnam"/>
                <a:sym typeface="Be Vietnam"/>
              </a:rPr>
              <a:t>Pacitan</a:t>
            </a:r>
            <a:r>
              <a:rPr lang="en-ID" dirty="0">
                <a:latin typeface="Be Vietnam"/>
                <a:ea typeface="Be Vietnam"/>
                <a:cs typeface="Be Vietnam"/>
                <a:sym typeface="Be Vietnam"/>
              </a:rPr>
              <a:t>.</a:t>
            </a: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ID" dirty="0">
                <a:latin typeface="Be Vietnam"/>
                <a:ea typeface="Be Vietnam"/>
                <a:cs typeface="Be Vietnam"/>
                <a:sym typeface="Be Vietnam"/>
              </a:rPr>
              <a:t>Jika </a:t>
            </a:r>
            <a:r>
              <a:rPr lang="en-ID" dirty="0" err="1">
                <a:latin typeface="Be Vietnam"/>
                <a:ea typeface="Be Vietnam"/>
                <a:cs typeface="Be Vietnam"/>
                <a:sym typeface="Be Vietnam"/>
              </a:rPr>
              <a:t>dilihat</a:t>
            </a:r>
            <a:r>
              <a:rPr lang="en-ID" dirty="0"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ID" dirty="0" err="1">
                <a:latin typeface="Be Vietnam"/>
                <a:ea typeface="Be Vietnam"/>
                <a:cs typeface="Be Vietnam"/>
                <a:sym typeface="Be Vietnam"/>
              </a:rPr>
              <a:t>seksama</a:t>
            </a:r>
            <a:r>
              <a:rPr lang="en-ID" dirty="0">
                <a:latin typeface="Be Vietnam"/>
                <a:ea typeface="Be Vietnam"/>
                <a:cs typeface="Be Vietnam"/>
                <a:sym typeface="Be Vietnam"/>
              </a:rPr>
              <a:t>, Kota </a:t>
            </a:r>
            <a:r>
              <a:rPr lang="en-ID" dirty="0" err="1">
                <a:latin typeface="Be Vietnam"/>
                <a:ea typeface="Be Vietnam"/>
                <a:cs typeface="Be Vietnam"/>
                <a:sym typeface="Be Vietnam"/>
              </a:rPr>
              <a:t>Probolinggo</a:t>
            </a:r>
            <a:r>
              <a:rPr lang="en-ID" dirty="0"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ID" dirty="0" err="1">
                <a:latin typeface="Be Vietnam"/>
                <a:ea typeface="Be Vietnam"/>
                <a:cs typeface="Be Vietnam"/>
                <a:sym typeface="Be Vietnam"/>
              </a:rPr>
              <a:t>memiliki</a:t>
            </a:r>
            <a:r>
              <a:rPr lang="en-ID" dirty="0"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ID" dirty="0" err="1">
                <a:latin typeface="Be Vietnam"/>
                <a:ea typeface="Be Vietnam"/>
                <a:cs typeface="Be Vietnam"/>
                <a:sym typeface="Be Vietnam"/>
              </a:rPr>
              <a:t>ketimpangan</a:t>
            </a:r>
            <a:r>
              <a:rPr lang="en-ID" dirty="0"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ID" dirty="0" err="1">
                <a:latin typeface="Be Vietnam"/>
                <a:ea typeface="Be Vietnam"/>
                <a:cs typeface="Be Vietnam"/>
                <a:sym typeface="Be Vietnam"/>
              </a:rPr>
              <a:t>omset</a:t>
            </a:r>
            <a:r>
              <a:rPr lang="en-ID" dirty="0">
                <a:latin typeface="Be Vietnam"/>
                <a:ea typeface="Be Vietnam"/>
                <a:cs typeface="Be Vietnam"/>
                <a:sym typeface="Be Vietnam"/>
              </a:rPr>
              <a:t> yang </a:t>
            </a:r>
            <a:r>
              <a:rPr lang="en-ID" dirty="0" err="1">
                <a:latin typeface="Be Vietnam"/>
                <a:ea typeface="Be Vietnam"/>
                <a:cs typeface="Be Vietnam"/>
                <a:sym typeface="Be Vietnam"/>
              </a:rPr>
              <a:t>jauh</a:t>
            </a:r>
            <a:r>
              <a:rPr lang="en-ID" dirty="0"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ID" dirty="0" err="1">
                <a:latin typeface="Be Vietnam"/>
                <a:ea typeface="Be Vietnam"/>
                <a:cs typeface="Be Vietnam"/>
                <a:sym typeface="Be Vietnam"/>
              </a:rPr>
              <a:t>besar</a:t>
            </a:r>
            <a:r>
              <a:rPr lang="en-ID" dirty="0"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ID" dirty="0" err="1">
                <a:latin typeface="Be Vietnam"/>
                <a:ea typeface="Be Vietnam"/>
                <a:cs typeface="Be Vietnam"/>
                <a:sym typeface="Be Vietnam"/>
              </a:rPr>
              <a:t>terlihat</a:t>
            </a:r>
            <a:r>
              <a:rPr lang="en-ID" dirty="0"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ID" dirty="0" err="1">
                <a:latin typeface="Be Vietnam"/>
                <a:ea typeface="Be Vietnam"/>
                <a:cs typeface="Be Vietnam"/>
                <a:sym typeface="Be Vietnam"/>
              </a:rPr>
              <a:t>selisih</a:t>
            </a:r>
            <a:r>
              <a:rPr lang="en-ID" dirty="0"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ID" dirty="0" err="1">
                <a:latin typeface="Be Vietnam"/>
                <a:ea typeface="Be Vietnam"/>
                <a:cs typeface="Be Vietnam"/>
                <a:sym typeface="Be Vietnam"/>
              </a:rPr>
              <a:t>nilai</a:t>
            </a:r>
            <a:r>
              <a:rPr lang="en-ID" dirty="0"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ID" dirty="0" err="1">
                <a:latin typeface="Be Vietnam"/>
                <a:ea typeface="Be Vietnam"/>
                <a:cs typeface="Be Vietnam"/>
                <a:sym typeface="Be Vietnam"/>
              </a:rPr>
              <a:t>maksimum</a:t>
            </a:r>
            <a:r>
              <a:rPr lang="en-ID" dirty="0"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ID" dirty="0" err="1">
                <a:latin typeface="Be Vietnam"/>
                <a:ea typeface="Be Vietnam"/>
                <a:cs typeface="Be Vietnam"/>
                <a:sym typeface="Be Vietnam"/>
              </a:rPr>
              <a:t>dari</a:t>
            </a:r>
            <a:r>
              <a:rPr lang="en-ID" dirty="0"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ID" dirty="0" err="1">
                <a:latin typeface="Be Vietnam"/>
                <a:ea typeface="Be Vietnam"/>
                <a:cs typeface="Be Vietnam"/>
                <a:sym typeface="Be Vietnam"/>
              </a:rPr>
              <a:t>omset</a:t>
            </a:r>
            <a:r>
              <a:rPr lang="en-ID" dirty="0"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ID" dirty="0" err="1">
                <a:latin typeface="Be Vietnam"/>
                <a:ea typeface="Be Vietnam"/>
                <a:cs typeface="Be Vietnam"/>
                <a:sym typeface="Be Vietnam"/>
              </a:rPr>
              <a:t>pelaku</a:t>
            </a:r>
            <a:r>
              <a:rPr lang="en-ID" dirty="0">
                <a:latin typeface="Be Vietnam"/>
                <a:ea typeface="Be Vietnam"/>
                <a:cs typeface="Be Vietnam"/>
                <a:sym typeface="Be Vietnam"/>
              </a:rPr>
              <a:t> UMKM </a:t>
            </a:r>
            <a:r>
              <a:rPr lang="en-ID" dirty="0" err="1">
                <a:latin typeface="Be Vietnam"/>
                <a:ea typeface="Be Vietnam"/>
                <a:cs typeface="Be Vietnam"/>
                <a:sym typeface="Be Vietnam"/>
              </a:rPr>
              <a:t>disana</a:t>
            </a:r>
            <a:r>
              <a:rPr lang="en-ID" dirty="0"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ID" dirty="0" err="1">
                <a:latin typeface="Be Vietnam"/>
                <a:ea typeface="Be Vietnam"/>
                <a:cs typeface="Be Vietnam"/>
                <a:sym typeface="Be Vietnam"/>
              </a:rPr>
              <a:t>dengan</a:t>
            </a:r>
            <a:r>
              <a:rPr lang="en-ID" dirty="0">
                <a:latin typeface="Be Vietnam"/>
                <a:ea typeface="Be Vietnam"/>
                <a:cs typeface="Be Vietnam"/>
                <a:sym typeface="Be Vietnam"/>
              </a:rPr>
              <a:t> rata-rata </a:t>
            </a:r>
            <a:r>
              <a:rPr lang="en-ID" dirty="0" err="1">
                <a:latin typeface="Be Vietnam"/>
                <a:ea typeface="Be Vietnam"/>
                <a:cs typeface="Be Vietnam"/>
                <a:sym typeface="Be Vietnam"/>
              </a:rPr>
              <a:t>omset</a:t>
            </a:r>
            <a:r>
              <a:rPr lang="en-ID" dirty="0"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ID" dirty="0" err="1">
                <a:latin typeface="Be Vietnam"/>
                <a:ea typeface="Be Vietnam"/>
                <a:cs typeface="Be Vietnam"/>
                <a:sym typeface="Be Vietnam"/>
              </a:rPr>
              <a:t>tahunan</a:t>
            </a:r>
            <a:r>
              <a:rPr lang="en-ID" dirty="0"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ID" dirty="0" err="1">
                <a:latin typeface="Be Vietnam"/>
                <a:ea typeface="Be Vietnam"/>
                <a:cs typeface="Be Vietnam"/>
                <a:sym typeface="Be Vietnam"/>
              </a:rPr>
              <a:t>disana</a:t>
            </a:r>
            <a:r>
              <a:rPr lang="en-ID" dirty="0">
                <a:latin typeface="Be Vietnam"/>
                <a:ea typeface="Be Vietnam"/>
                <a:cs typeface="Be Vietnam"/>
                <a:sym typeface="Be Vietnam"/>
              </a:rPr>
              <a:t> sangat </a:t>
            </a:r>
            <a:r>
              <a:rPr lang="en-ID" dirty="0" err="1">
                <a:latin typeface="Be Vietnam"/>
                <a:ea typeface="Be Vietnam"/>
                <a:cs typeface="Be Vietnam"/>
                <a:sym typeface="Be Vietnam"/>
              </a:rPr>
              <a:t>besar</a:t>
            </a:r>
            <a:endParaRPr dirty="0">
              <a:latin typeface="Be Vietnam"/>
              <a:ea typeface="Be Vietnam"/>
              <a:cs typeface="Be Vietnam"/>
              <a:sym typeface="Be Vietnam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D71A84-E507-593F-F06F-93B94F5F07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759" y="2607458"/>
            <a:ext cx="5233103" cy="1555190"/>
          </a:xfrm>
          <a:prstGeom prst="rect">
            <a:avLst/>
          </a:prstGeom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202FC95D-DF34-5846-22E5-1C5905FFCA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8400" y="1799383"/>
            <a:ext cx="4925399" cy="4378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1976953-F9A2-02D4-3023-F9483B30ED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5759" y="1816621"/>
            <a:ext cx="2469190" cy="736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528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>
          <a:extLst>
            <a:ext uri="{FF2B5EF4-FFF2-40B4-BE49-F238E27FC236}">
              <a16:creationId xmlns:a16="http://schemas.microsoft.com/office/drawing/2014/main" id="{67E36FFE-0A46-F22B-7573-C7AC8C0C33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f408cc10d1_0_12">
            <a:extLst>
              <a:ext uri="{FF2B5EF4-FFF2-40B4-BE49-F238E27FC236}">
                <a16:creationId xmlns:a16="http://schemas.microsoft.com/office/drawing/2014/main" id="{624FB85B-8ADE-0416-1C8B-7C6DBAED4B7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746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3500">
                <a:latin typeface="Be Vietnam"/>
                <a:ea typeface="Be Vietnam"/>
                <a:cs typeface="Be Vietnam"/>
                <a:sym typeface="Be Vietnam"/>
              </a:rPr>
              <a:t>Step 3 - Data Exploration &amp; Data Visualisation</a:t>
            </a:r>
            <a:endParaRPr sz="3500">
              <a:latin typeface="Be Vietnam"/>
              <a:ea typeface="Be Vietnam"/>
              <a:cs typeface="Be Vietnam"/>
              <a:sym typeface="Be Vietnam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4564044-3CE7-F728-DC3C-98A38B0B94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249" y="1819264"/>
            <a:ext cx="5853151" cy="1771142"/>
          </a:xfrm>
          <a:prstGeom prst="rect">
            <a:avLst/>
          </a:prstGeom>
        </p:spPr>
      </p:pic>
      <p:pic>
        <p:nvPicPr>
          <p:cNvPr id="10242" name="Picture 2">
            <a:extLst>
              <a:ext uri="{FF2B5EF4-FFF2-40B4-BE49-F238E27FC236}">
                <a16:creationId xmlns:a16="http://schemas.microsoft.com/office/drawing/2014/main" id="{943F53F6-2014-34E6-04A5-C1F280AB66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028" y="3617352"/>
            <a:ext cx="5644559" cy="3075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F06626A-E798-BA22-70C0-99AA6248CF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42308089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>
          <a:extLst>
            <a:ext uri="{FF2B5EF4-FFF2-40B4-BE49-F238E27FC236}">
              <a16:creationId xmlns:a16="http://schemas.microsoft.com/office/drawing/2014/main" id="{4D205931-84C8-DB00-58DA-DA6A4400DF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f408cc10d1_0_12">
            <a:extLst>
              <a:ext uri="{FF2B5EF4-FFF2-40B4-BE49-F238E27FC236}">
                <a16:creationId xmlns:a16="http://schemas.microsoft.com/office/drawing/2014/main" id="{A980690B-5BDF-7713-1B76-EF827B8F984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746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3500">
                <a:latin typeface="Be Vietnam"/>
                <a:ea typeface="Be Vietnam"/>
                <a:cs typeface="Be Vietnam"/>
                <a:sym typeface="Be Vietnam"/>
              </a:rPr>
              <a:t>Step 3 - Data Exploration &amp; Data Visualisation</a:t>
            </a:r>
            <a:endParaRPr sz="3500">
              <a:latin typeface="Be Vietnam"/>
              <a:ea typeface="Be Vietnam"/>
              <a:cs typeface="Be Vietnam"/>
              <a:sym typeface="Be Vietnam"/>
            </a:endParaRPr>
          </a:p>
        </p:txBody>
      </p:sp>
      <p:sp>
        <p:nvSpPr>
          <p:cNvPr id="111" name="Google Shape;111;gf408cc10d1_0_12">
            <a:extLst>
              <a:ext uri="{FF2B5EF4-FFF2-40B4-BE49-F238E27FC236}">
                <a16:creationId xmlns:a16="http://schemas.microsoft.com/office/drawing/2014/main" id="{31160281-3DCF-6E03-E804-BAE98D026D3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384311" y="2071825"/>
            <a:ext cx="3485707" cy="3882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77500" lnSpcReduction="2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lang="en-ID" dirty="0">
              <a:latin typeface="Be Vietnam"/>
              <a:ea typeface="Be Vietnam"/>
              <a:cs typeface="Be Vietnam"/>
              <a:sym typeface="Be Vietnam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ID" dirty="0" err="1">
                <a:latin typeface="Be Vietnam"/>
                <a:ea typeface="Be Vietnam"/>
                <a:cs typeface="Be Vietnam"/>
                <a:sym typeface="Be Vietnam"/>
              </a:rPr>
              <a:t>Terlihat</a:t>
            </a:r>
            <a:r>
              <a:rPr lang="en-ID" dirty="0"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ID" dirty="0" err="1">
                <a:latin typeface="Be Vietnam"/>
                <a:ea typeface="Be Vietnam"/>
                <a:cs typeface="Be Vietnam"/>
                <a:sym typeface="Be Vietnam"/>
              </a:rPr>
              <a:t>bahwa</a:t>
            </a:r>
            <a:r>
              <a:rPr lang="en-ID" dirty="0"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ID" dirty="0" err="1">
                <a:latin typeface="Be Vietnam"/>
                <a:ea typeface="Be Vietnam"/>
                <a:cs typeface="Be Vietnam"/>
                <a:sym typeface="Be Vietnam"/>
              </a:rPr>
              <a:t>keseluruhan</a:t>
            </a:r>
            <a:r>
              <a:rPr lang="en-ID" dirty="0"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ID" dirty="0" err="1">
                <a:latin typeface="Be Vietnam"/>
                <a:ea typeface="Be Vietnam"/>
                <a:cs typeface="Be Vietnam"/>
                <a:sym typeface="Be Vietnam"/>
              </a:rPr>
              <a:t>omset</a:t>
            </a:r>
            <a:r>
              <a:rPr lang="en-ID" dirty="0"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ID" dirty="0" err="1">
                <a:latin typeface="Be Vietnam"/>
                <a:ea typeface="Be Vietnam"/>
                <a:cs typeface="Be Vietnam"/>
                <a:sym typeface="Be Vietnam"/>
              </a:rPr>
              <a:t>pelaku</a:t>
            </a:r>
            <a:r>
              <a:rPr lang="en-ID" dirty="0">
                <a:latin typeface="Be Vietnam"/>
                <a:ea typeface="Be Vietnam"/>
                <a:cs typeface="Be Vietnam"/>
                <a:sym typeface="Be Vietnam"/>
              </a:rPr>
              <a:t> UMKM </a:t>
            </a:r>
            <a:r>
              <a:rPr lang="en-ID" dirty="0" err="1">
                <a:latin typeface="Be Vietnam"/>
                <a:ea typeface="Be Vietnam"/>
                <a:cs typeface="Be Vietnam"/>
                <a:sym typeface="Be Vietnam"/>
              </a:rPr>
              <a:t>mengalami</a:t>
            </a:r>
            <a:r>
              <a:rPr lang="en-ID" dirty="0"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ID" dirty="0" err="1">
                <a:latin typeface="Be Vietnam"/>
                <a:ea typeface="Be Vietnam"/>
                <a:cs typeface="Be Vietnam"/>
                <a:sym typeface="Be Vietnam"/>
              </a:rPr>
              <a:t>penurunan</a:t>
            </a:r>
            <a:r>
              <a:rPr lang="en-ID" dirty="0"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ID" dirty="0" err="1">
                <a:latin typeface="Be Vietnam"/>
                <a:ea typeface="Be Vietnam"/>
                <a:cs typeface="Be Vietnam"/>
                <a:sym typeface="Be Vietnam"/>
              </a:rPr>
              <a:t>dari</a:t>
            </a:r>
            <a:r>
              <a:rPr lang="en-ID" dirty="0"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ID" dirty="0" err="1">
                <a:latin typeface="Be Vietnam"/>
                <a:ea typeface="Be Vietnam"/>
                <a:cs typeface="Be Vietnam"/>
                <a:sym typeface="Be Vietnam"/>
              </a:rPr>
              <a:t>tahun</a:t>
            </a:r>
            <a:r>
              <a:rPr lang="en-ID" dirty="0">
                <a:latin typeface="Be Vietnam"/>
                <a:ea typeface="Be Vietnam"/>
                <a:cs typeface="Be Vietnam"/>
                <a:sym typeface="Be Vietnam"/>
              </a:rPr>
              <a:t> 2019 </a:t>
            </a:r>
            <a:r>
              <a:rPr lang="en-ID" dirty="0" err="1">
                <a:latin typeface="Be Vietnam"/>
                <a:ea typeface="Be Vietnam"/>
                <a:cs typeface="Be Vietnam"/>
                <a:sym typeface="Be Vietnam"/>
              </a:rPr>
              <a:t>ke</a:t>
            </a:r>
            <a:r>
              <a:rPr lang="en-ID" dirty="0">
                <a:latin typeface="Be Vietnam"/>
                <a:ea typeface="Be Vietnam"/>
                <a:cs typeface="Be Vietnam"/>
                <a:sym typeface="Be Vietnam"/>
              </a:rPr>
              <a:t> 2021. </a:t>
            </a:r>
            <a:r>
              <a:rPr lang="en-ID" dirty="0" err="1">
                <a:latin typeface="Be Vietnam"/>
                <a:ea typeface="Be Vietnam"/>
                <a:cs typeface="Be Vietnam"/>
                <a:sym typeface="Be Vietnam"/>
              </a:rPr>
              <a:t>Efek</a:t>
            </a:r>
            <a:r>
              <a:rPr lang="en-ID" dirty="0"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ID" dirty="0" err="1">
                <a:latin typeface="Be Vietnam"/>
                <a:ea typeface="Be Vietnam"/>
                <a:cs typeface="Be Vietnam"/>
                <a:sym typeface="Be Vietnam"/>
              </a:rPr>
              <a:t>pandemi</a:t>
            </a:r>
            <a:r>
              <a:rPr lang="en-ID" dirty="0"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ID" dirty="0" err="1">
                <a:latin typeface="Be Vietnam"/>
                <a:ea typeface="Be Vietnam"/>
                <a:cs typeface="Be Vietnam"/>
                <a:sym typeface="Be Vietnam"/>
              </a:rPr>
              <a:t>tidak</a:t>
            </a:r>
            <a:r>
              <a:rPr lang="en-ID" dirty="0"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ID" dirty="0" err="1">
                <a:latin typeface="Be Vietnam"/>
                <a:ea typeface="Be Vietnam"/>
                <a:cs typeface="Be Vietnam"/>
                <a:sym typeface="Be Vietnam"/>
              </a:rPr>
              <a:t>dapat</a:t>
            </a:r>
            <a:r>
              <a:rPr lang="en-ID" dirty="0"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ID" dirty="0" err="1">
                <a:latin typeface="Be Vietnam"/>
                <a:ea typeface="Be Vietnam"/>
                <a:cs typeface="Be Vietnam"/>
                <a:sym typeface="Be Vietnam"/>
              </a:rPr>
              <a:t>dipungkiri</a:t>
            </a:r>
            <a:r>
              <a:rPr lang="en-ID" dirty="0"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ID" dirty="0" err="1">
                <a:latin typeface="Be Vietnam"/>
                <a:ea typeface="Be Vietnam"/>
                <a:cs typeface="Be Vietnam"/>
                <a:sym typeface="Be Vietnam"/>
              </a:rPr>
              <a:t>menjadi</a:t>
            </a:r>
            <a:r>
              <a:rPr lang="en-ID" dirty="0"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ID" dirty="0" err="1">
                <a:latin typeface="Be Vietnam"/>
                <a:ea typeface="Be Vietnam"/>
                <a:cs typeface="Be Vietnam"/>
                <a:sym typeface="Be Vietnam"/>
              </a:rPr>
              <a:t>penyebab</a:t>
            </a:r>
            <a:r>
              <a:rPr lang="en-ID" dirty="0"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ID" dirty="0" err="1">
                <a:latin typeface="Be Vietnam"/>
                <a:ea typeface="Be Vietnam"/>
                <a:cs typeface="Be Vietnam"/>
                <a:sym typeface="Be Vietnam"/>
              </a:rPr>
              <a:t>penurunan</a:t>
            </a:r>
            <a:r>
              <a:rPr lang="en-ID" dirty="0"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ID" dirty="0" err="1">
                <a:latin typeface="Be Vietnam"/>
                <a:ea typeface="Be Vietnam"/>
                <a:cs typeface="Be Vietnam"/>
                <a:sym typeface="Be Vietnam"/>
              </a:rPr>
              <a:t>omset</a:t>
            </a:r>
            <a:r>
              <a:rPr lang="en-ID" dirty="0">
                <a:latin typeface="Be Vietnam"/>
                <a:ea typeface="Be Vietnam"/>
                <a:cs typeface="Be Vietnam"/>
                <a:sym typeface="Be Vietnam"/>
              </a:rPr>
              <a:t>.</a:t>
            </a: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lang="en-ID" dirty="0">
              <a:latin typeface="Be Vietnam"/>
              <a:ea typeface="Be Vietnam"/>
              <a:cs typeface="Be Vietnam"/>
              <a:sym typeface="Be Vietnam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ID" dirty="0">
                <a:latin typeface="Be Vietnam"/>
                <a:ea typeface="Be Vietnam"/>
                <a:cs typeface="Be Vietnam"/>
                <a:sym typeface="Be Vietnam"/>
              </a:rPr>
              <a:t>3 wilayah </a:t>
            </a:r>
            <a:r>
              <a:rPr lang="en-ID" dirty="0" err="1">
                <a:latin typeface="Be Vietnam"/>
                <a:ea typeface="Be Vietnam"/>
                <a:cs typeface="Be Vietnam"/>
                <a:sym typeface="Be Vietnam"/>
              </a:rPr>
              <a:t>dengan</a:t>
            </a:r>
            <a:r>
              <a:rPr lang="en-ID" dirty="0"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ID" dirty="0" err="1">
                <a:latin typeface="Be Vietnam"/>
                <a:ea typeface="Be Vietnam"/>
                <a:cs typeface="Be Vietnam"/>
                <a:sym typeface="Be Vietnam"/>
              </a:rPr>
              <a:t>omset</a:t>
            </a:r>
            <a:r>
              <a:rPr lang="en-ID" dirty="0"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ID" dirty="0" err="1">
                <a:latin typeface="Be Vietnam"/>
                <a:ea typeface="Be Vietnam"/>
                <a:cs typeface="Be Vietnam"/>
                <a:sym typeface="Be Vietnam"/>
              </a:rPr>
              <a:t>tertinggi</a:t>
            </a:r>
            <a:r>
              <a:rPr lang="en-ID" dirty="0"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ID" dirty="0" err="1">
                <a:latin typeface="Be Vietnam"/>
                <a:ea typeface="Be Vietnam"/>
                <a:cs typeface="Be Vietnam"/>
                <a:sym typeface="Be Vietnam"/>
              </a:rPr>
              <a:t>adalah</a:t>
            </a:r>
            <a:r>
              <a:rPr lang="en-ID" dirty="0"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ID" dirty="0" err="1">
                <a:latin typeface="Be Vietnam"/>
                <a:ea typeface="Be Vietnam"/>
                <a:cs typeface="Be Vietnam"/>
                <a:sym typeface="Be Vietnam"/>
              </a:rPr>
              <a:t>kabupaten</a:t>
            </a:r>
            <a:r>
              <a:rPr lang="en-ID" dirty="0"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ID" dirty="0" err="1">
                <a:latin typeface="Be Vietnam"/>
                <a:ea typeface="Be Vietnam"/>
                <a:cs typeface="Be Vietnam"/>
                <a:sym typeface="Be Vietnam"/>
              </a:rPr>
              <a:t>Pasuruan</a:t>
            </a:r>
            <a:r>
              <a:rPr lang="en-ID" dirty="0">
                <a:latin typeface="Be Vietnam"/>
                <a:ea typeface="Be Vietnam"/>
                <a:cs typeface="Be Vietnam"/>
                <a:sym typeface="Be Vietnam"/>
              </a:rPr>
              <a:t>, </a:t>
            </a:r>
            <a:r>
              <a:rPr lang="en-ID" dirty="0" err="1">
                <a:latin typeface="Be Vietnam"/>
                <a:ea typeface="Be Vietnam"/>
                <a:cs typeface="Be Vietnam"/>
                <a:sym typeface="Be Vietnam"/>
              </a:rPr>
              <a:t>kabupaten</a:t>
            </a:r>
            <a:r>
              <a:rPr lang="en-ID" dirty="0">
                <a:latin typeface="Be Vietnam"/>
                <a:ea typeface="Be Vietnam"/>
                <a:cs typeface="Be Vietnam"/>
                <a:sym typeface="Be Vietnam"/>
              </a:rPr>
              <a:t> Malang, dan Kota Malang</a:t>
            </a:r>
            <a:endParaRPr dirty="0">
              <a:latin typeface="Be Vietnam"/>
              <a:ea typeface="Be Vietnam"/>
              <a:cs typeface="Be Vietnam"/>
              <a:sym typeface="Be Vietnam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B2D51A-DE5A-4750-F485-BB60B2201A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250" y="2071826"/>
            <a:ext cx="5652517" cy="1929890"/>
          </a:xfrm>
          <a:prstGeom prst="rect">
            <a:avLst/>
          </a:prstGeom>
        </p:spPr>
      </p:pic>
      <p:pic>
        <p:nvPicPr>
          <p:cNvPr id="11266" name="Picture 2">
            <a:extLst>
              <a:ext uri="{FF2B5EF4-FFF2-40B4-BE49-F238E27FC236}">
                <a16:creationId xmlns:a16="http://schemas.microsoft.com/office/drawing/2014/main" id="{B5A4059D-AEEB-2471-7B97-BD7782ED72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361" y="4054740"/>
            <a:ext cx="5692406" cy="2707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72621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>
          <a:extLst>
            <a:ext uri="{FF2B5EF4-FFF2-40B4-BE49-F238E27FC236}">
              <a16:creationId xmlns:a16="http://schemas.microsoft.com/office/drawing/2014/main" id="{5F4376AC-2766-027B-DA35-18CF45F899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f408cc10d1_0_12">
            <a:extLst>
              <a:ext uri="{FF2B5EF4-FFF2-40B4-BE49-F238E27FC236}">
                <a16:creationId xmlns:a16="http://schemas.microsoft.com/office/drawing/2014/main" id="{D03010D5-0DA6-96D9-7B61-D781F781E78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746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3500" dirty="0">
                <a:latin typeface="Be Vietnam"/>
                <a:ea typeface="Be Vietnam"/>
                <a:cs typeface="Be Vietnam"/>
                <a:sym typeface="Be Vietnam"/>
              </a:rPr>
              <a:t>Step 3 - Data Exploration </a:t>
            </a:r>
            <a:br>
              <a:rPr lang="en-US" sz="3500" dirty="0">
                <a:latin typeface="Be Vietnam"/>
                <a:ea typeface="Be Vietnam"/>
                <a:cs typeface="Be Vietnam"/>
                <a:sym typeface="Be Vietnam"/>
              </a:rPr>
            </a:br>
            <a:r>
              <a:rPr lang="en-US" sz="3500" dirty="0">
                <a:latin typeface="Be Vietnam"/>
                <a:ea typeface="Be Vietnam"/>
                <a:cs typeface="Be Vietnam"/>
                <a:sym typeface="Be Vietnam"/>
              </a:rPr>
              <a:t>&amp; Data </a:t>
            </a:r>
            <a:r>
              <a:rPr lang="en-US" sz="3500" dirty="0" err="1">
                <a:latin typeface="Be Vietnam"/>
                <a:ea typeface="Be Vietnam"/>
                <a:cs typeface="Be Vietnam"/>
                <a:sym typeface="Be Vietnam"/>
              </a:rPr>
              <a:t>Visualisation</a:t>
            </a:r>
            <a:endParaRPr sz="3500" dirty="0">
              <a:latin typeface="Be Vietnam"/>
              <a:ea typeface="Be Vietnam"/>
              <a:cs typeface="Be Vietnam"/>
              <a:sym typeface="Be Vietnam"/>
            </a:endParaRPr>
          </a:p>
        </p:txBody>
      </p:sp>
      <p:sp>
        <p:nvSpPr>
          <p:cNvPr id="111" name="Google Shape;111;gf408cc10d1_0_12">
            <a:extLst>
              <a:ext uri="{FF2B5EF4-FFF2-40B4-BE49-F238E27FC236}">
                <a16:creationId xmlns:a16="http://schemas.microsoft.com/office/drawing/2014/main" id="{EAA7469F-0A78-C758-523D-9FD266468FE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0" y="4885661"/>
            <a:ext cx="5631712" cy="1672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1400" dirty="0" err="1">
                <a:latin typeface="Be Vietnam"/>
                <a:ea typeface="Be Vietnam"/>
                <a:cs typeface="Be Vietnam"/>
                <a:sym typeface="Be Vietnam"/>
              </a:rPr>
              <a:t>Kategori</a:t>
            </a:r>
            <a:r>
              <a:rPr lang="en-US" sz="1400" dirty="0">
                <a:latin typeface="Be Vietnam"/>
                <a:ea typeface="Be Vietnam"/>
                <a:cs typeface="Be Vietnam"/>
                <a:sym typeface="Be Vietnam"/>
              </a:rPr>
              <a:t> UMKM yang </a:t>
            </a:r>
            <a:r>
              <a:rPr lang="en-US" sz="1400" dirty="0" err="1">
                <a:latin typeface="Be Vietnam"/>
                <a:ea typeface="Be Vietnam"/>
                <a:cs typeface="Be Vietnam"/>
                <a:sym typeface="Be Vietnam"/>
              </a:rPr>
              <a:t>mendominasi</a:t>
            </a:r>
            <a:r>
              <a:rPr lang="en-US" sz="1400" dirty="0">
                <a:latin typeface="Be Vietnam"/>
                <a:ea typeface="Be Vietnam"/>
                <a:cs typeface="Be Vietnam"/>
                <a:sym typeface="Be Vietnam"/>
              </a:rPr>
              <a:t> di </a:t>
            </a:r>
            <a:r>
              <a:rPr lang="en-US" sz="1400" dirty="0" err="1">
                <a:latin typeface="Be Vietnam"/>
                <a:ea typeface="Be Vietnam"/>
                <a:cs typeface="Be Vietnam"/>
                <a:sym typeface="Be Vietnam"/>
              </a:rPr>
              <a:t>Jawa</a:t>
            </a:r>
            <a:r>
              <a:rPr lang="en-US" sz="1400" dirty="0">
                <a:latin typeface="Be Vietnam"/>
                <a:ea typeface="Be Vietnam"/>
                <a:cs typeface="Be Vietnam"/>
                <a:sym typeface="Be Vietnam"/>
              </a:rPr>
              <a:t> Timur </a:t>
            </a:r>
            <a:r>
              <a:rPr lang="en-US" sz="1400" dirty="0" err="1">
                <a:latin typeface="Be Vietnam"/>
                <a:ea typeface="Be Vietnam"/>
                <a:cs typeface="Be Vietnam"/>
                <a:sym typeface="Be Vietnam"/>
              </a:rPr>
              <a:t>adalah</a:t>
            </a:r>
            <a:r>
              <a:rPr lang="en-US" sz="1400" dirty="0">
                <a:latin typeface="Be Vietnam"/>
                <a:ea typeface="Be Vietnam"/>
                <a:cs typeface="Be Vietnam"/>
                <a:sym typeface="Be Vietnam"/>
              </a:rPr>
              <a:t> UMKM </a:t>
            </a:r>
            <a:r>
              <a:rPr lang="en-US" sz="1400" dirty="0" err="1">
                <a:latin typeface="Be Vietnam"/>
                <a:ea typeface="Be Vietnam"/>
                <a:cs typeface="Be Vietnam"/>
                <a:sym typeface="Be Vietnam"/>
              </a:rPr>
              <a:t>dengan</a:t>
            </a:r>
            <a:r>
              <a:rPr lang="en-US" sz="1400" dirty="0"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US" sz="1400" dirty="0" err="1">
                <a:latin typeface="Be Vietnam"/>
                <a:ea typeface="Be Vietnam"/>
                <a:cs typeface="Be Vietnam"/>
                <a:sym typeface="Be Vietnam"/>
              </a:rPr>
              <a:t>kategori</a:t>
            </a:r>
            <a:r>
              <a:rPr lang="en-US" sz="1400" dirty="0">
                <a:latin typeface="Be Vietnam"/>
                <a:ea typeface="Be Vietnam"/>
                <a:cs typeface="Be Vietnam"/>
                <a:sym typeface="Be Vietnam"/>
              </a:rPr>
              <a:t> ultra </a:t>
            </a:r>
            <a:r>
              <a:rPr lang="en-US" sz="1400" dirty="0" err="1">
                <a:latin typeface="Be Vietnam"/>
                <a:ea typeface="Be Vietnam"/>
                <a:cs typeface="Be Vietnam"/>
                <a:sym typeface="Be Vietnam"/>
              </a:rPr>
              <a:t>mikro</a:t>
            </a:r>
            <a:r>
              <a:rPr lang="en-US" sz="1400" dirty="0"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US" sz="1400" dirty="0" err="1">
                <a:latin typeface="Be Vietnam"/>
                <a:ea typeface="Be Vietnam"/>
                <a:cs typeface="Be Vietnam"/>
                <a:sym typeface="Be Vietnam"/>
              </a:rPr>
              <a:t>atau</a:t>
            </a:r>
            <a:r>
              <a:rPr lang="en-US" sz="1400" dirty="0"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US" sz="1400" b="1" dirty="0">
                <a:latin typeface="Be Vietnam"/>
                <a:ea typeface="Be Vietnam"/>
                <a:cs typeface="Be Vietnam"/>
                <a:sym typeface="Be Vietnam"/>
              </a:rPr>
              <a:t>yang </a:t>
            </a:r>
            <a:r>
              <a:rPr lang="en-US" sz="1400" b="1" dirty="0" err="1">
                <a:latin typeface="Be Vietnam"/>
                <a:ea typeface="Be Vietnam"/>
                <a:cs typeface="Be Vietnam"/>
                <a:sym typeface="Be Vietnam"/>
              </a:rPr>
              <a:t>beromset</a:t>
            </a:r>
            <a:r>
              <a:rPr lang="en-US" sz="1400" b="1" dirty="0"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US" sz="1400" b="1" dirty="0" err="1">
                <a:latin typeface="Be Vietnam"/>
                <a:ea typeface="Be Vietnam"/>
                <a:cs typeface="Be Vietnam"/>
                <a:sym typeface="Be Vietnam"/>
              </a:rPr>
              <a:t>kurang</a:t>
            </a:r>
            <a:r>
              <a:rPr lang="en-US" sz="1400" b="1" dirty="0"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US" sz="1400" b="1" dirty="0" err="1">
                <a:latin typeface="Be Vietnam"/>
                <a:ea typeface="Be Vietnam"/>
                <a:cs typeface="Be Vietnam"/>
                <a:sym typeface="Be Vietnam"/>
              </a:rPr>
              <a:t>dari</a:t>
            </a:r>
            <a:r>
              <a:rPr lang="en-US" sz="1400" b="1" dirty="0">
                <a:latin typeface="Be Vietnam"/>
                <a:ea typeface="Be Vietnam"/>
                <a:cs typeface="Be Vietnam"/>
                <a:sym typeface="Be Vietnam"/>
              </a:rPr>
              <a:t> 150 </a:t>
            </a:r>
            <a:r>
              <a:rPr lang="en-US" sz="1400" b="1" dirty="0" err="1">
                <a:latin typeface="Be Vietnam"/>
                <a:ea typeface="Be Vietnam"/>
                <a:cs typeface="Be Vietnam"/>
                <a:sym typeface="Be Vietnam"/>
              </a:rPr>
              <a:t>juta</a:t>
            </a:r>
            <a:r>
              <a:rPr lang="en-US" sz="1400" b="1" dirty="0">
                <a:latin typeface="Be Vietnam"/>
                <a:ea typeface="Be Vietnam"/>
                <a:cs typeface="Be Vietnam"/>
                <a:sym typeface="Be Vietnam"/>
              </a:rPr>
              <a:t> rupiah</a:t>
            </a: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1400" dirty="0" err="1">
                <a:latin typeface="Be Vietnam"/>
                <a:ea typeface="Be Vietnam"/>
                <a:cs typeface="Be Vietnam"/>
                <a:sym typeface="Be Vietnam"/>
              </a:rPr>
              <a:t>Diikuti</a:t>
            </a:r>
            <a:r>
              <a:rPr lang="en-US" sz="1400" dirty="0"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US" sz="1400" dirty="0" err="1">
                <a:latin typeface="Be Vietnam"/>
                <a:ea typeface="Be Vietnam"/>
                <a:cs typeface="Be Vietnam"/>
                <a:sym typeface="Be Vietnam"/>
              </a:rPr>
              <a:t>dengan</a:t>
            </a:r>
            <a:r>
              <a:rPr lang="en-US" sz="1400" dirty="0">
                <a:latin typeface="Be Vietnam"/>
                <a:ea typeface="Be Vietnam"/>
                <a:cs typeface="Be Vietnam"/>
                <a:sym typeface="Be Vietnam"/>
              </a:rPr>
              <a:t> UMKM </a:t>
            </a:r>
            <a:r>
              <a:rPr lang="en-US" sz="1400" dirty="0" err="1">
                <a:latin typeface="Be Vietnam"/>
                <a:ea typeface="Be Vietnam"/>
                <a:cs typeface="Be Vietnam"/>
                <a:sym typeface="Be Vietnam"/>
              </a:rPr>
              <a:t>kategori</a:t>
            </a:r>
            <a:r>
              <a:rPr lang="en-US" sz="1400" dirty="0"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US" sz="1400" dirty="0" err="1">
                <a:latin typeface="Be Vietnam"/>
                <a:ea typeface="Be Vietnam"/>
                <a:cs typeface="Be Vietnam"/>
                <a:sym typeface="Be Vietnam"/>
              </a:rPr>
              <a:t>mikro</a:t>
            </a:r>
            <a:r>
              <a:rPr lang="en-US" sz="1400" dirty="0">
                <a:latin typeface="Be Vietnam"/>
                <a:ea typeface="Be Vietnam"/>
                <a:cs typeface="Be Vietnam"/>
                <a:sym typeface="Be Vietnam"/>
              </a:rPr>
              <a:t> yang </a:t>
            </a:r>
            <a:r>
              <a:rPr lang="en-US" sz="1400" dirty="0" err="1">
                <a:latin typeface="Be Vietnam"/>
                <a:ea typeface="Be Vietnam"/>
                <a:cs typeface="Be Vietnam"/>
                <a:sym typeface="Be Vietnam"/>
              </a:rPr>
              <a:t>beromset</a:t>
            </a:r>
            <a:r>
              <a:rPr lang="en-US" sz="1400" dirty="0">
                <a:latin typeface="Be Vietnam"/>
                <a:ea typeface="Be Vietnam"/>
                <a:cs typeface="Be Vietnam"/>
                <a:sym typeface="Be Vietnam"/>
              </a:rPr>
              <a:t> 150-300 Juta rupiah dan </a:t>
            </a:r>
            <a:r>
              <a:rPr lang="en-US" sz="1400" dirty="0" err="1">
                <a:latin typeface="Be Vietnam"/>
                <a:ea typeface="Be Vietnam"/>
                <a:cs typeface="Be Vietnam"/>
                <a:sym typeface="Be Vietnam"/>
              </a:rPr>
              <a:t>kecil</a:t>
            </a:r>
            <a:r>
              <a:rPr lang="en-US" sz="1400" dirty="0">
                <a:latin typeface="Be Vietnam"/>
                <a:ea typeface="Be Vietnam"/>
                <a:cs typeface="Be Vietnam"/>
                <a:sym typeface="Be Vietnam"/>
              </a:rPr>
              <a:t> yang </a:t>
            </a:r>
            <a:r>
              <a:rPr lang="en-US" sz="1400" dirty="0" err="1">
                <a:latin typeface="Be Vietnam"/>
                <a:ea typeface="Be Vietnam"/>
                <a:cs typeface="Be Vietnam"/>
                <a:sym typeface="Be Vietnam"/>
              </a:rPr>
              <a:t>beromset</a:t>
            </a:r>
            <a:r>
              <a:rPr lang="en-US" sz="1400" dirty="0">
                <a:latin typeface="Be Vietnam"/>
                <a:ea typeface="Be Vietnam"/>
                <a:cs typeface="Be Vietnam"/>
                <a:sym typeface="Be Vietnam"/>
              </a:rPr>
              <a:t> 300 Juta – 100 </a:t>
            </a:r>
            <a:r>
              <a:rPr lang="en-US" sz="1400" dirty="0" err="1">
                <a:latin typeface="Be Vietnam"/>
                <a:ea typeface="Be Vietnam"/>
                <a:cs typeface="Be Vietnam"/>
                <a:sym typeface="Be Vietnam"/>
              </a:rPr>
              <a:t>Miliar</a:t>
            </a:r>
            <a:endParaRPr sz="1400" dirty="0">
              <a:latin typeface="Be Vietnam"/>
              <a:ea typeface="Be Vietnam"/>
              <a:cs typeface="Be Vietnam"/>
              <a:sym typeface="Be Vietnam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167AEC-47C7-1AA6-758F-7512EBD5F2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577" y="1966731"/>
            <a:ext cx="4004929" cy="2819445"/>
          </a:xfrm>
          <a:prstGeom prst="rect">
            <a:avLst/>
          </a:prstGeom>
        </p:spPr>
      </p:pic>
      <p:pic>
        <p:nvPicPr>
          <p:cNvPr id="12290" name="Picture 2">
            <a:extLst>
              <a:ext uri="{FF2B5EF4-FFF2-40B4-BE49-F238E27FC236}">
                <a16:creationId xmlns:a16="http://schemas.microsoft.com/office/drawing/2014/main" id="{4793DA85-56E5-1328-DCFF-C5DBDD1B0F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7559" y="390447"/>
            <a:ext cx="5005482" cy="5986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07491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>
          <a:extLst>
            <a:ext uri="{FF2B5EF4-FFF2-40B4-BE49-F238E27FC236}">
              <a16:creationId xmlns:a16="http://schemas.microsoft.com/office/drawing/2014/main" id="{228D252F-DAE2-FA4B-485F-F2A155F2BE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f408cc10d1_0_12">
            <a:extLst>
              <a:ext uri="{FF2B5EF4-FFF2-40B4-BE49-F238E27FC236}">
                <a16:creationId xmlns:a16="http://schemas.microsoft.com/office/drawing/2014/main" id="{1628E005-9439-0AED-3193-95264C3BED7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746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3500" dirty="0">
                <a:latin typeface="Be Vietnam"/>
                <a:ea typeface="Be Vietnam"/>
                <a:cs typeface="Be Vietnam"/>
                <a:sym typeface="Be Vietnam"/>
              </a:rPr>
              <a:t>Step 4 – Machine Learning Deployment</a:t>
            </a:r>
            <a:endParaRPr sz="3500" dirty="0">
              <a:latin typeface="Be Vietnam"/>
              <a:ea typeface="Be Vietnam"/>
              <a:cs typeface="Be Vietnam"/>
              <a:sym typeface="Be Vietnam"/>
            </a:endParaRPr>
          </a:p>
        </p:txBody>
      </p:sp>
      <p:sp>
        <p:nvSpPr>
          <p:cNvPr id="111" name="Google Shape;111;gf408cc10d1_0_12">
            <a:extLst>
              <a:ext uri="{FF2B5EF4-FFF2-40B4-BE49-F238E27FC236}">
                <a16:creationId xmlns:a16="http://schemas.microsoft.com/office/drawing/2014/main" id="{7C4F8F60-2F96-B77D-D6BA-0FDF10AEF11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809074" y="1894673"/>
            <a:ext cx="2544726" cy="46631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1500" dirty="0" err="1">
                <a:latin typeface="Be Vietnam"/>
                <a:ea typeface="Be Vietnam"/>
                <a:cs typeface="Be Vietnam"/>
                <a:sym typeface="Be Vietnam"/>
              </a:rPr>
              <a:t>Dilakukan</a:t>
            </a:r>
            <a:r>
              <a:rPr lang="en-US" sz="1500" dirty="0"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US" sz="1500" dirty="0" err="1">
                <a:latin typeface="Be Vietnam"/>
                <a:ea typeface="Be Vietnam"/>
                <a:cs typeface="Be Vietnam"/>
                <a:sym typeface="Be Vietnam"/>
              </a:rPr>
              <a:t>pelatihan</a:t>
            </a:r>
            <a:r>
              <a:rPr lang="en-US" sz="1500" dirty="0">
                <a:latin typeface="Be Vietnam"/>
                <a:ea typeface="Be Vietnam"/>
                <a:cs typeface="Be Vietnam"/>
                <a:sym typeface="Be Vietnam"/>
              </a:rPr>
              <a:t> model Hist Gradient Boosting Regressor yang </a:t>
            </a:r>
            <a:r>
              <a:rPr lang="en-US" sz="1500" dirty="0" err="1">
                <a:latin typeface="Be Vietnam"/>
                <a:ea typeface="Be Vietnam"/>
                <a:cs typeface="Be Vietnam"/>
                <a:sym typeface="Be Vietnam"/>
              </a:rPr>
              <a:t>ditujukan</a:t>
            </a:r>
            <a:r>
              <a:rPr lang="en-US" sz="1500" dirty="0"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US" sz="1500" dirty="0" err="1">
                <a:latin typeface="Be Vietnam"/>
                <a:ea typeface="Be Vietnam"/>
                <a:cs typeface="Be Vietnam"/>
                <a:sym typeface="Be Vietnam"/>
              </a:rPr>
              <a:t>untuk</a:t>
            </a:r>
            <a:r>
              <a:rPr lang="en-US" sz="1500" dirty="0"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US" sz="1500" dirty="0" err="1">
                <a:latin typeface="Be Vietnam"/>
                <a:ea typeface="Be Vietnam"/>
                <a:cs typeface="Be Vietnam"/>
                <a:sym typeface="Be Vietnam"/>
              </a:rPr>
              <a:t>memprediksi</a:t>
            </a:r>
            <a:r>
              <a:rPr lang="en-US" sz="1500" dirty="0"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US" sz="1500" dirty="0" err="1">
                <a:latin typeface="Be Vietnam"/>
                <a:ea typeface="Be Vietnam"/>
                <a:cs typeface="Be Vietnam"/>
                <a:sym typeface="Be Vietnam"/>
              </a:rPr>
              <a:t>omset</a:t>
            </a:r>
            <a:r>
              <a:rPr lang="en-US" sz="1500" dirty="0"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US" sz="1500" dirty="0" err="1">
                <a:latin typeface="Be Vietnam"/>
                <a:ea typeface="Be Vietnam"/>
                <a:cs typeface="Be Vietnam"/>
                <a:sym typeface="Be Vietnam"/>
              </a:rPr>
              <a:t>suatu</a:t>
            </a:r>
            <a:r>
              <a:rPr lang="en-US" sz="1500" dirty="0">
                <a:latin typeface="Be Vietnam"/>
                <a:ea typeface="Be Vietnam"/>
                <a:cs typeface="Be Vietnam"/>
                <a:sym typeface="Be Vietnam"/>
              </a:rPr>
              <a:t> UMKM </a:t>
            </a:r>
            <a:r>
              <a:rPr lang="en-US" sz="1500" dirty="0" err="1">
                <a:latin typeface="Be Vietnam"/>
                <a:ea typeface="Be Vietnam"/>
                <a:cs typeface="Be Vietnam"/>
                <a:sym typeface="Be Vietnam"/>
              </a:rPr>
              <a:t>jika</a:t>
            </a:r>
            <a:r>
              <a:rPr lang="en-US" sz="1500" dirty="0"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US" sz="1500" dirty="0" err="1">
                <a:latin typeface="Be Vietnam"/>
                <a:ea typeface="Be Vietnam"/>
                <a:cs typeface="Be Vietnam"/>
                <a:sym typeface="Be Vietnam"/>
              </a:rPr>
              <a:t>diketahui</a:t>
            </a:r>
            <a:r>
              <a:rPr lang="en-US" sz="1500" dirty="0"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US" sz="1500" dirty="0" err="1">
                <a:latin typeface="Be Vietnam"/>
                <a:ea typeface="Be Vietnam"/>
                <a:cs typeface="Be Vietnam"/>
                <a:sym typeface="Be Vietnam"/>
              </a:rPr>
              <a:t>jumlah</a:t>
            </a:r>
            <a:r>
              <a:rPr lang="en-US" sz="1500" dirty="0"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US" sz="1500" dirty="0" err="1">
                <a:latin typeface="Be Vietnam"/>
                <a:ea typeface="Be Vietnam"/>
                <a:cs typeface="Be Vietnam"/>
                <a:sym typeface="Be Vietnam"/>
              </a:rPr>
              <a:t>tenaga</a:t>
            </a:r>
            <a:r>
              <a:rPr lang="en-US" sz="1500" dirty="0"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US" sz="1500" dirty="0" err="1">
                <a:latin typeface="Be Vietnam"/>
                <a:ea typeface="Be Vietnam"/>
                <a:cs typeface="Be Vietnam"/>
                <a:sym typeface="Be Vietnam"/>
              </a:rPr>
              <a:t>kerja</a:t>
            </a:r>
            <a:r>
              <a:rPr lang="en-US" sz="1500" dirty="0">
                <a:latin typeface="Be Vietnam"/>
                <a:ea typeface="Be Vietnam"/>
                <a:cs typeface="Be Vietnam"/>
                <a:sym typeface="Be Vietnam"/>
              </a:rPr>
              <a:t>, </a:t>
            </a:r>
            <a:r>
              <a:rPr lang="en-US" sz="1500" dirty="0" err="1">
                <a:latin typeface="Be Vietnam"/>
                <a:ea typeface="Be Vietnam"/>
                <a:cs typeface="Be Vietnam"/>
                <a:sym typeface="Be Vietnam"/>
              </a:rPr>
              <a:t>biaya</a:t>
            </a:r>
            <a:r>
              <a:rPr lang="en-US" sz="1500" dirty="0"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US" sz="1500" dirty="0" err="1">
                <a:latin typeface="Be Vietnam"/>
                <a:ea typeface="Be Vietnam"/>
                <a:cs typeface="Be Vietnam"/>
                <a:sym typeface="Be Vietnam"/>
              </a:rPr>
              <a:t>produksi</a:t>
            </a:r>
            <a:r>
              <a:rPr lang="en-US" sz="1500" dirty="0">
                <a:latin typeface="Be Vietnam"/>
                <a:ea typeface="Be Vietnam"/>
                <a:cs typeface="Be Vietnam"/>
                <a:sym typeface="Be Vietnam"/>
              </a:rPr>
              <a:t>, dan </a:t>
            </a:r>
            <a:r>
              <a:rPr lang="en-US" sz="1500" dirty="0" err="1">
                <a:latin typeface="Be Vietnam"/>
                <a:ea typeface="Be Vietnam"/>
                <a:cs typeface="Be Vietnam"/>
                <a:sym typeface="Be Vietnam"/>
              </a:rPr>
              <a:t>gaji</a:t>
            </a:r>
            <a:r>
              <a:rPr lang="en-US" sz="1500" dirty="0"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US" sz="1500" dirty="0" err="1">
                <a:latin typeface="Be Vietnam"/>
                <a:ea typeface="Be Vietnam"/>
                <a:cs typeface="Be Vietnam"/>
                <a:sym typeface="Be Vietnam"/>
              </a:rPr>
              <a:t>karyawan</a:t>
            </a:r>
            <a:r>
              <a:rPr lang="en-US" sz="1500" dirty="0">
                <a:latin typeface="Be Vietnam"/>
                <a:ea typeface="Be Vietnam"/>
                <a:cs typeface="Be Vietnam"/>
                <a:sym typeface="Be Vietnam"/>
              </a:rPr>
              <a:t>.</a:t>
            </a: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1500" dirty="0" err="1">
                <a:latin typeface="Be Vietnam"/>
                <a:ea typeface="Be Vietnam"/>
                <a:cs typeface="Be Vietnam"/>
                <a:sym typeface="Be Vietnam"/>
              </a:rPr>
              <a:t>Alasan</a:t>
            </a:r>
            <a:r>
              <a:rPr lang="en-US" sz="1500" dirty="0"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US" sz="1500" dirty="0" err="1">
                <a:latin typeface="Be Vietnam"/>
                <a:ea typeface="Be Vietnam"/>
                <a:cs typeface="Be Vietnam"/>
                <a:sym typeface="Be Vietnam"/>
              </a:rPr>
              <a:t>penggunaan</a:t>
            </a:r>
            <a:r>
              <a:rPr lang="en-US" sz="1500" dirty="0">
                <a:latin typeface="Be Vietnam"/>
                <a:ea typeface="Be Vietnam"/>
                <a:cs typeface="Be Vietnam"/>
                <a:sym typeface="Be Vietnam"/>
              </a:rPr>
              <a:t> model </a:t>
            </a:r>
            <a:r>
              <a:rPr lang="en-US" sz="1500" dirty="0" err="1">
                <a:latin typeface="Be Vietnam"/>
                <a:ea typeface="Be Vietnam"/>
                <a:cs typeface="Be Vietnam"/>
                <a:sym typeface="Be Vietnam"/>
              </a:rPr>
              <a:t>ini</a:t>
            </a:r>
            <a:r>
              <a:rPr lang="en-US" sz="1500" dirty="0"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US" sz="1500" dirty="0" err="1">
                <a:latin typeface="Be Vietnam"/>
                <a:ea typeface="Be Vietnam"/>
                <a:cs typeface="Be Vietnam"/>
                <a:sym typeface="Be Vietnam"/>
              </a:rPr>
              <a:t>karena</a:t>
            </a:r>
            <a:r>
              <a:rPr lang="en-US" sz="1500" dirty="0"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US" sz="1500" dirty="0" err="1">
                <a:latin typeface="Be Vietnam"/>
                <a:ea typeface="Be Vietnam"/>
                <a:cs typeface="Be Vietnam"/>
                <a:sym typeface="Be Vietnam"/>
              </a:rPr>
              <a:t>tipe</a:t>
            </a:r>
            <a:r>
              <a:rPr lang="en-US" sz="1500" dirty="0">
                <a:latin typeface="Be Vietnam"/>
                <a:ea typeface="Be Vietnam"/>
                <a:cs typeface="Be Vietnam"/>
                <a:sym typeface="Be Vietnam"/>
              </a:rPr>
              <a:t> data yang </a:t>
            </a:r>
            <a:r>
              <a:rPr lang="en-US" sz="1500" dirty="0" err="1">
                <a:latin typeface="Be Vietnam"/>
                <a:ea typeface="Be Vietnam"/>
                <a:cs typeface="Be Vietnam"/>
                <a:sym typeface="Be Vietnam"/>
              </a:rPr>
              <a:t>dijadikan</a:t>
            </a:r>
            <a:r>
              <a:rPr lang="en-US" sz="1500" dirty="0"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US" sz="1500" dirty="0" err="1">
                <a:latin typeface="Be Vietnam"/>
                <a:ea typeface="Be Vietnam"/>
                <a:cs typeface="Be Vietnam"/>
                <a:sym typeface="Be Vietnam"/>
              </a:rPr>
              <a:t>sebagai</a:t>
            </a:r>
            <a:r>
              <a:rPr lang="en-US" sz="1500" dirty="0"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US" sz="1500" dirty="0" err="1">
                <a:latin typeface="Be Vietnam"/>
                <a:ea typeface="Be Vietnam"/>
                <a:cs typeface="Be Vietnam"/>
                <a:sym typeface="Be Vietnam"/>
              </a:rPr>
              <a:t>bahan</a:t>
            </a:r>
            <a:r>
              <a:rPr lang="en-US" sz="1500" dirty="0">
                <a:latin typeface="Be Vietnam"/>
                <a:ea typeface="Be Vietnam"/>
                <a:cs typeface="Be Vietnam"/>
                <a:sym typeface="Be Vietnam"/>
              </a:rPr>
              <a:t> training </a:t>
            </a:r>
            <a:r>
              <a:rPr lang="en-US" sz="1500" dirty="0" err="1">
                <a:latin typeface="Be Vietnam"/>
                <a:ea typeface="Be Vietnam"/>
                <a:cs typeface="Be Vietnam"/>
                <a:sym typeface="Be Vietnam"/>
              </a:rPr>
              <a:t>bertipe</a:t>
            </a:r>
            <a:r>
              <a:rPr lang="en-US" sz="1500" dirty="0"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US" sz="1500" dirty="0" err="1">
                <a:latin typeface="Be Vietnam"/>
                <a:ea typeface="Be Vietnam"/>
                <a:cs typeface="Be Vietnam"/>
                <a:sym typeface="Be Vietnam"/>
              </a:rPr>
              <a:t>numerik</a:t>
            </a:r>
            <a:r>
              <a:rPr lang="en-US" sz="1500" dirty="0">
                <a:latin typeface="Be Vietnam"/>
                <a:ea typeface="Be Vietnam"/>
                <a:cs typeface="Be Vietnam"/>
                <a:sym typeface="Be Vietnam"/>
              </a:rPr>
              <a:t> dan </a:t>
            </a:r>
            <a:r>
              <a:rPr lang="en-US" sz="1500" dirty="0" err="1">
                <a:latin typeface="Be Vietnam"/>
                <a:ea typeface="Be Vietnam"/>
                <a:cs typeface="Be Vietnam"/>
                <a:sym typeface="Be Vietnam"/>
              </a:rPr>
              <a:t>membutuhkan</a:t>
            </a:r>
            <a:r>
              <a:rPr lang="en-US" sz="1500" dirty="0"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US" sz="1500" dirty="0" err="1">
                <a:latin typeface="Be Vietnam"/>
                <a:ea typeface="Be Vietnam"/>
                <a:cs typeface="Be Vietnam"/>
                <a:sym typeface="Be Vietnam"/>
              </a:rPr>
              <a:t>hasil</a:t>
            </a:r>
            <a:r>
              <a:rPr lang="en-US" sz="1500" dirty="0">
                <a:latin typeface="Be Vietnam"/>
                <a:ea typeface="Be Vietnam"/>
                <a:cs typeface="Be Vietnam"/>
                <a:sym typeface="Be Vietnam"/>
              </a:rPr>
              <a:t> output. </a:t>
            </a:r>
            <a:r>
              <a:rPr lang="en-US" sz="1500" dirty="0" err="1">
                <a:latin typeface="Be Vietnam"/>
                <a:ea typeface="Be Vietnam"/>
                <a:cs typeface="Be Vietnam"/>
                <a:sym typeface="Be Vietnam"/>
              </a:rPr>
              <a:t>Kemudian</a:t>
            </a:r>
            <a:r>
              <a:rPr lang="en-US" sz="1500" dirty="0">
                <a:latin typeface="Be Vietnam"/>
                <a:ea typeface="Be Vietnam"/>
                <a:cs typeface="Be Vietnam"/>
                <a:sym typeface="Be Vietnam"/>
              </a:rPr>
              <a:t>, </a:t>
            </a:r>
            <a:r>
              <a:rPr lang="en-US" sz="1500" dirty="0" err="1">
                <a:latin typeface="Be Vietnam"/>
                <a:ea typeface="Be Vietnam"/>
                <a:cs typeface="Be Vietnam"/>
                <a:sym typeface="Be Vietnam"/>
              </a:rPr>
              <a:t>karena</a:t>
            </a:r>
            <a:r>
              <a:rPr lang="en-US" sz="1500" dirty="0"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US" sz="1500" dirty="0" err="1">
                <a:latin typeface="Be Vietnam"/>
                <a:ea typeface="Be Vietnam"/>
                <a:cs typeface="Be Vietnam"/>
                <a:sym typeface="Be Vietnam"/>
              </a:rPr>
              <a:t>dari</a:t>
            </a:r>
            <a:r>
              <a:rPr lang="en-US" sz="1500" dirty="0">
                <a:latin typeface="Be Vietnam"/>
                <a:ea typeface="Be Vietnam"/>
                <a:cs typeface="Be Vietnam"/>
                <a:sym typeface="Be Vietnam"/>
              </a:rPr>
              <a:t> data yang </a:t>
            </a:r>
            <a:r>
              <a:rPr lang="en-US" sz="1500" dirty="0" err="1">
                <a:latin typeface="Be Vietnam"/>
                <a:ea typeface="Be Vietnam"/>
                <a:cs typeface="Be Vietnam"/>
                <a:sym typeface="Be Vietnam"/>
              </a:rPr>
              <a:t>digunakan</a:t>
            </a:r>
            <a:r>
              <a:rPr lang="en-US" sz="1500" dirty="0"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US" sz="1500" dirty="0" err="1">
                <a:latin typeface="Be Vietnam"/>
                <a:ea typeface="Be Vietnam"/>
                <a:cs typeface="Be Vietnam"/>
                <a:sym typeface="Be Vietnam"/>
              </a:rPr>
              <a:t>terdapat</a:t>
            </a:r>
            <a:r>
              <a:rPr lang="en-US" sz="1500" dirty="0">
                <a:latin typeface="Be Vietnam"/>
                <a:ea typeface="Be Vietnam"/>
                <a:cs typeface="Be Vietnam"/>
                <a:sym typeface="Be Vietnam"/>
              </a:rPr>
              <a:t> data </a:t>
            </a:r>
            <a:r>
              <a:rPr lang="en-US" sz="1500" dirty="0" err="1">
                <a:latin typeface="Be Vietnam"/>
                <a:ea typeface="Be Vietnam"/>
                <a:cs typeface="Be Vietnam"/>
                <a:sym typeface="Be Vietnam"/>
              </a:rPr>
              <a:t>kosong</a:t>
            </a:r>
            <a:r>
              <a:rPr lang="en-US" sz="1500" dirty="0"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US" sz="1500" dirty="0" err="1">
                <a:latin typeface="Be Vietnam"/>
                <a:ea typeface="Be Vietnam"/>
                <a:cs typeface="Be Vietnam"/>
                <a:sym typeface="Be Vietnam"/>
              </a:rPr>
              <a:t>sehingga</a:t>
            </a:r>
            <a:r>
              <a:rPr lang="en-US" sz="1500" dirty="0"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US" sz="1500" dirty="0" err="1">
                <a:latin typeface="Be Vietnam"/>
                <a:ea typeface="Be Vietnam"/>
                <a:cs typeface="Be Vietnam"/>
                <a:sym typeface="Be Vietnam"/>
              </a:rPr>
              <a:t>perlu</a:t>
            </a:r>
            <a:r>
              <a:rPr lang="en-US" sz="1500" dirty="0"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US" sz="1500" dirty="0" err="1">
                <a:latin typeface="Be Vietnam"/>
                <a:ea typeface="Be Vietnam"/>
                <a:cs typeface="Be Vietnam"/>
                <a:sym typeface="Be Vietnam"/>
              </a:rPr>
              <a:t>menggunakan</a:t>
            </a:r>
            <a:r>
              <a:rPr lang="en-US" sz="1500" dirty="0">
                <a:latin typeface="Be Vietnam"/>
                <a:ea typeface="Be Vietnam"/>
                <a:cs typeface="Be Vietnam"/>
                <a:sym typeface="Be Vietnam"/>
              </a:rPr>
              <a:t> model </a:t>
            </a:r>
            <a:r>
              <a:rPr lang="en-US" sz="1500" dirty="0" err="1">
                <a:latin typeface="Be Vietnam"/>
                <a:ea typeface="Be Vietnam"/>
                <a:cs typeface="Be Vietnam"/>
                <a:sym typeface="Be Vietnam"/>
              </a:rPr>
              <a:t>ini</a:t>
            </a:r>
            <a:r>
              <a:rPr lang="en-US" sz="1500" dirty="0">
                <a:latin typeface="Be Vietnam"/>
                <a:ea typeface="Be Vietnam"/>
                <a:cs typeface="Be Vietnam"/>
                <a:sym typeface="Be Vietnam"/>
              </a:rPr>
              <a:t>.</a:t>
            </a: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sz="1500" dirty="0">
              <a:latin typeface="Be Vietnam"/>
              <a:ea typeface="Be Vietnam"/>
              <a:cs typeface="Be Vietnam"/>
              <a:sym typeface="Be Vietnam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1244F0F-9235-C975-C0A3-D00C44D80D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004" y="1743547"/>
            <a:ext cx="8187070" cy="421720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81B07EC-A157-B945-5C92-755EFE287CEB}"/>
              </a:ext>
            </a:extLst>
          </p:cNvPr>
          <p:cNvSpPr txBox="1"/>
          <p:nvPr/>
        </p:nvSpPr>
        <p:spPr>
          <a:xfrm>
            <a:off x="838200" y="6034605"/>
            <a:ext cx="910324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dirty="0"/>
              <a:t>Source https://medium.com/chat-gpt-now-writes-all-my-articles/a-faster-ensemble-model-method-in-sklearn-histogram-based-gradient-boosting-7033ff170bc0</a:t>
            </a:r>
          </a:p>
        </p:txBody>
      </p:sp>
    </p:spTree>
    <p:extLst>
      <p:ext uri="{BB962C8B-B14F-4D97-AF65-F5344CB8AC3E}">
        <p14:creationId xmlns:p14="http://schemas.microsoft.com/office/powerpoint/2010/main" val="974650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>
          <a:extLst>
            <a:ext uri="{FF2B5EF4-FFF2-40B4-BE49-F238E27FC236}">
              <a16:creationId xmlns:a16="http://schemas.microsoft.com/office/drawing/2014/main" id="{9315E9DB-3C61-5FB2-9F23-A38C6CE7C6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f408cc10d1_0_12">
            <a:extLst>
              <a:ext uri="{FF2B5EF4-FFF2-40B4-BE49-F238E27FC236}">
                <a16:creationId xmlns:a16="http://schemas.microsoft.com/office/drawing/2014/main" id="{11CC80BA-18FA-99FC-5A0E-955AAFA6844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746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3500" dirty="0">
                <a:latin typeface="Be Vietnam"/>
                <a:ea typeface="Be Vietnam"/>
                <a:cs typeface="Be Vietnam"/>
                <a:sym typeface="Be Vietnam"/>
              </a:rPr>
              <a:t>Step 4 – Machine Learning Deployment</a:t>
            </a:r>
            <a:endParaRPr sz="3500" dirty="0">
              <a:latin typeface="Be Vietnam"/>
              <a:ea typeface="Be Vietnam"/>
              <a:cs typeface="Be Vietnam"/>
              <a:sym typeface="Be Vietnam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BB3ACE-C9A2-AFDB-FA0A-3623F7B134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135" y="1885298"/>
            <a:ext cx="8016949" cy="4112886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9C29E7-9A11-16D5-A33B-CBCD73DFBA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9671331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>
          <a:extLst>
            <a:ext uri="{FF2B5EF4-FFF2-40B4-BE49-F238E27FC236}">
              <a16:creationId xmlns:a16="http://schemas.microsoft.com/office/drawing/2014/main" id="{159082BC-24AE-8F93-52F2-FE99C15C4F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f408cc10d1_0_12">
            <a:extLst>
              <a:ext uri="{FF2B5EF4-FFF2-40B4-BE49-F238E27FC236}">
                <a16:creationId xmlns:a16="http://schemas.microsoft.com/office/drawing/2014/main" id="{3FA5D665-C9E2-CB60-1C24-F8796C5A62B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746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3500" dirty="0">
                <a:latin typeface="Be Vietnam"/>
                <a:ea typeface="Be Vietnam"/>
                <a:cs typeface="Be Vietnam"/>
                <a:sym typeface="Be Vietnam"/>
              </a:rPr>
              <a:t>Step 4 – Machine Learning Deployment</a:t>
            </a:r>
            <a:endParaRPr sz="3500" dirty="0">
              <a:latin typeface="Be Vietnam"/>
              <a:ea typeface="Be Vietnam"/>
              <a:cs typeface="Be Vietnam"/>
              <a:sym typeface="Be Vietnam"/>
            </a:endParaRPr>
          </a:p>
        </p:txBody>
      </p:sp>
      <p:sp>
        <p:nvSpPr>
          <p:cNvPr id="111" name="Google Shape;111;gf408cc10d1_0_12">
            <a:extLst>
              <a:ext uri="{FF2B5EF4-FFF2-40B4-BE49-F238E27FC236}">
                <a16:creationId xmlns:a16="http://schemas.microsoft.com/office/drawing/2014/main" id="{6EE03437-7A35-A707-74AC-E1D744E1CED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915400" y="1955277"/>
            <a:ext cx="2961167" cy="4079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dirty="0" err="1">
                <a:latin typeface="Be Vietnam"/>
                <a:ea typeface="Be Vietnam"/>
                <a:cs typeface="Be Vietnam"/>
                <a:sym typeface="Be Vietnam"/>
              </a:rPr>
              <a:t>Imputan</a:t>
            </a:r>
            <a:r>
              <a:rPr lang="en-US" dirty="0">
                <a:latin typeface="Be Vietnam"/>
                <a:ea typeface="Be Vietnam"/>
                <a:cs typeface="Be Vietnam"/>
                <a:sym typeface="Be Vietnam"/>
              </a:rPr>
              <a:t> 7 orang </a:t>
            </a:r>
            <a:r>
              <a:rPr lang="en-US" dirty="0" err="1">
                <a:latin typeface="Be Vietnam"/>
                <a:ea typeface="Be Vietnam"/>
                <a:cs typeface="Be Vietnam"/>
                <a:sym typeface="Be Vietnam"/>
              </a:rPr>
              <a:t>karyawan</a:t>
            </a:r>
            <a:r>
              <a:rPr lang="en-US" dirty="0">
                <a:latin typeface="Be Vietnam"/>
                <a:ea typeface="Be Vietnam"/>
                <a:cs typeface="Be Vietnam"/>
                <a:sym typeface="Be Vietnam"/>
              </a:rPr>
              <a:t>, Rp. 5 </a:t>
            </a:r>
            <a:r>
              <a:rPr lang="en-US" dirty="0" err="1">
                <a:latin typeface="Be Vietnam"/>
                <a:ea typeface="Be Vietnam"/>
                <a:cs typeface="Be Vietnam"/>
                <a:sym typeface="Be Vietnam"/>
              </a:rPr>
              <a:t>jt</a:t>
            </a:r>
            <a:r>
              <a:rPr lang="en-US" dirty="0">
                <a:latin typeface="Be Vietnam"/>
                <a:ea typeface="Be Vietnam"/>
                <a:cs typeface="Be Vietnam"/>
                <a:sym typeface="Be Vietnam"/>
              </a:rPr>
              <a:t> rata-rata </a:t>
            </a:r>
            <a:r>
              <a:rPr lang="en-US" dirty="0" err="1">
                <a:latin typeface="Be Vietnam"/>
                <a:ea typeface="Be Vietnam"/>
                <a:cs typeface="Be Vietnam"/>
                <a:sym typeface="Be Vietnam"/>
              </a:rPr>
              <a:t>biaya</a:t>
            </a:r>
            <a:r>
              <a:rPr lang="en-US" dirty="0"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US" dirty="0" err="1">
                <a:latin typeface="Be Vietnam"/>
                <a:ea typeface="Be Vietnam"/>
                <a:cs typeface="Be Vietnam"/>
                <a:sym typeface="Be Vietnam"/>
              </a:rPr>
              <a:t>produksi</a:t>
            </a:r>
            <a:r>
              <a:rPr lang="en-US" dirty="0">
                <a:latin typeface="Be Vietnam"/>
                <a:ea typeface="Be Vietnam"/>
                <a:cs typeface="Be Vietnam"/>
                <a:sym typeface="Be Vietnam"/>
              </a:rPr>
              <a:t>, Rp. 15 </a:t>
            </a:r>
            <a:r>
              <a:rPr lang="en-US" dirty="0" err="1">
                <a:latin typeface="Be Vietnam"/>
                <a:ea typeface="Be Vietnam"/>
                <a:cs typeface="Be Vietnam"/>
                <a:sym typeface="Be Vietnam"/>
              </a:rPr>
              <a:t>jt</a:t>
            </a:r>
            <a:r>
              <a:rPr lang="en-US" dirty="0">
                <a:latin typeface="Be Vietnam"/>
                <a:ea typeface="Be Vietnam"/>
                <a:cs typeface="Be Vietnam"/>
                <a:sym typeface="Be Vietnam"/>
              </a:rPr>
              <a:t> rata-rata </a:t>
            </a:r>
            <a:r>
              <a:rPr lang="en-US" dirty="0" err="1">
                <a:latin typeface="Be Vietnam"/>
                <a:ea typeface="Be Vietnam"/>
                <a:cs typeface="Be Vietnam"/>
                <a:sym typeface="Be Vietnam"/>
              </a:rPr>
              <a:t>gaji</a:t>
            </a:r>
            <a:r>
              <a:rPr lang="en-US" dirty="0"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US" dirty="0" err="1">
                <a:latin typeface="Be Vietnam"/>
                <a:ea typeface="Be Vietnam"/>
                <a:cs typeface="Be Vietnam"/>
                <a:sym typeface="Be Vietnam"/>
              </a:rPr>
              <a:t>karyawan</a:t>
            </a:r>
            <a:r>
              <a:rPr lang="en-US" dirty="0">
                <a:latin typeface="Be Vietnam"/>
                <a:ea typeface="Be Vietnam"/>
                <a:cs typeface="Be Vietnam"/>
                <a:sym typeface="Be Vietnam"/>
              </a:rPr>
              <a:t>/</a:t>
            </a:r>
            <a:r>
              <a:rPr lang="en-US" dirty="0" err="1">
                <a:latin typeface="Be Vietnam"/>
                <a:ea typeface="Be Vietnam"/>
                <a:cs typeface="Be Vietnam"/>
                <a:sym typeface="Be Vietnam"/>
              </a:rPr>
              <a:t>bulan</a:t>
            </a:r>
            <a:r>
              <a:rPr lang="en-US" dirty="0"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US" dirty="0" err="1">
                <a:latin typeface="Be Vietnam"/>
                <a:ea typeface="Be Vietnam"/>
                <a:cs typeface="Be Vietnam"/>
                <a:sym typeface="Be Vietnam"/>
              </a:rPr>
              <a:t>diperkirakan</a:t>
            </a:r>
            <a:r>
              <a:rPr lang="en-US" dirty="0"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US" dirty="0" err="1">
                <a:latin typeface="Be Vietnam"/>
                <a:ea typeface="Be Vietnam"/>
                <a:cs typeface="Be Vietnam"/>
                <a:sym typeface="Be Vietnam"/>
              </a:rPr>
              <a:t>beromset</a:t>
            </a:r>
            <a:r>
              <a:rPr lang="en-US" dirty="0">
                <a:latin typeface="Be Vietnam"/>
                <a:ea typeface="Be Vietnam"/>
                <a:cs typeface="Be Vietnam"/>
                <a:sym typeface="Be Vietnam"/>
              </a:rPr>
              <a:t> Rp. 32.525.550,72</a:t>
            </a:r>
            <a:endParaRPr dirty="0">
              <a:latin typeface="Be Vietnam"/>
              <a:ea typeface="Be Vietnam"/>
              <a:cs typeface="Be Vietnam"/>
              <a:sym typeface="Be Vietnam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DC619B7-5FEA-E8B6-7E1A-B708C35F36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135" y="1955278"/>
            <a:ext cx="7926572" cy="4079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088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>
          <a:extLst>
            <a:ext uri="{FF2B5EF4-FFF2-40B4-BE49-F238E27FC236}">
              <a16:creationId xmlns:a16="http://schemas.microsoft.com/office/drawing/2014/main" id="{50605E31-813C-D090-2CB2-EA6BF28772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f408cc10d1_0_12">
            <a:extLst>
              <a:ext uri="{FF2B5EF4-FFF2-40B4-BE49-F238E27FC236}">
                <a16:creationId xmlns:a16="http://schemas.microsoft.com/office/drawing/2014/main" id="{BDBEB5C6-C4F0-D6C5-A7C6-6B91B117DCA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746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3500" dirty="0">
                <a:latin typeface="Be Vietnam"/>
                <a:ea typeface="Be Vietnam"/>
                <a:cs typeface="Be Vietnam"/>
                <a:sym typeface="Be Vietnam"/>
              </a:rPr>
              <a:t>Step 4 – Machine Learning Deployment</a:t>
            </a:r>
            <a:endParaRPr sz="3500" dirty="0">
              <a:latin typeface="Be Vietnam"/>
              <a:ea typeface="Be Vietnam"/>
              <a:cs typeface="Be Vietnam"/>
              <a:sym typeface="Be Vietnam"/>
            </a:endParaRPr>
          </a:p>
        </p:txBody>
      </p:sp>
      <p:sp>
        <p:nvSpPr>
          <p:cNvPr id="111" name="Google Shape;111;gf408cc10d1_0_12">
            <a:extLst>
              <a:ext uri="{FF2B5EF4-FFF2-40B4-BE49-F238E27FC236}">
                <a16:creationId xmlns:a16="http://schemas.microsoft.com/office/drawing/2014/main" id="{3BCDE25A-F029-796C-8121-64B8F7CE0F5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432308" y="1972338"/>
            <a:ext cx="4921491" cy="42088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dirty="0">
                <a:latin typeface="Be Vietnam"/>
                <a:ea typeface="Be Vietnam"/>
                <a:cs typeface="Be Vietnam"/>
                <a:sym typeface="Be Vietnam"/>
              </a:rPr>
              <a:t>Model yang </a:t>
            </a:r>
            <a:r>
              <a:rPr lang="en-US" dirty="0" err="1">
                <a:latin typeface="Be Vietnam"/>
                <a:ea typeface="Be Vietnam"/>
                <a:cs typeface="Be Vietnam"/>
                <a:sym typeface="Be Vietnam"/>
              </a:rPr>
              <a:t>akan</a:t>
            </a:r>
            <a:r>
              <a:rPr lang="en-US" dirty="0"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US" dirty="0" err="1">
                <a:latin typeface="Be Vietnam"/>
                <a:ea typeface="Be Vietnam"/>
                <a:cs typeface="Be Vietnam"/>
                <a:sym typeface="Be Vietnam"/>
              </a:rPr>
              <a:t>digunakan</a:t>
            </a:r>
            <a:r>
              <a:rPr lang="en-US" dirty="0"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US" dirty="0" err="1">
                <a:latin typeface="Be Vietnam"/>
                <a:ea typeface="Be Vietnam"/>
                <a:cs typeface="Be Vietnam"/>
                <a:sym typeface="Be Vietnam"/>
              </a:rPr>
              <a:t>adalah</a:t>
            </a:r>
            <a:r>
              <a:rPr lang="en-US" dirty="0">
                <a:latin typeface="Be Vietnam"/>
                <a:ea typeface="Be Vietnam"/>
                <a:cs typeface="Be Vietnam"/>
                <a:sym typeface="Be Vietnam"/>
              </a:rPr>
              <a:t> K-means Clustering. </a:t>
            </a:r>
            <a:r>
              <a:rPr lang="en-US" dirty="0" err="1">
                <a:latin typeface="Be Vietnam"/>
                <a:ea typeface="Be Vietnam"/>
                <a:cs typeface="Be Vietnam"/>
                <a:sym typeface="Be Vietnam"/>
              </a:rPr>
              <a:t>Tujuan</a:t>
            </a:r>
            <a:r>
              <a:rPr lang="en-US" dirty="0"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US" dirty="0" err="1">
                <a:latin typeface="Be Vietnam"/>
                <a:ea typeface="Be Vietnam"/>
                <a:cs typeface="Be Vietnam"/>
                <a:sym typeface="Be Vietnam"/>
              </a:rPr>
              <a:t>dari</a:t>
            </a:r>
            <a:r>
              <a:rPr lang="en-US" dirty="0">
                <a:latin typeface="Be Vietnam"/>
                <a:ea typeface="Be Vietnam"/>
                <a:cs typeface="Be Vietnam"/>
                <a:sym typeface="Be Vietnam"/>
              </a:rPr>
              <a:t> model </a:t>
            </a:r>
            <a:r>
              <a:rPr lang="en-US" dirty="0" err="1">
                <a:latin typeface="Be Vietnam"/>
                <a:ea typeface="Be Vietnam"/>
                <a:cs typeface="Be Vietnam"/>
                <a:sym typeface="Be Vietnam"/>
              </a:rPr>
              <a:t>ini</a:t>
            </a:r>
            <a:r>
              <a:rPr lang="en-US" dirty="0"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US" dirty="0" err="1">
                <a:latin typeface="Be Vietnam"/>
                <a:ea typeface="Be Vietnam"/>
                <a:cs typeface="Be Vietnam"/>
                <a:sym typeface="Be Vietnam"/>
              </a:rPr>
              <a:t>adalah</a:t>
            </a:r>
            <a:r>
              <a:rPr lang="en-US" dirty="0"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US" dirty="0" err="1">
                <a:latin typeface="Be Vietnam"/>
                <a:ea typeface="Be Vietnam"/>
                <a:cs typeface="Be Vietnam"/>
                <a:sym typeface="Be Vietnam"/>
              </a:rPr>
              <a:t>melakukan</a:t>
            </a:r>
            <a:r>
              <a:rPr lang="en-US" dirty="0"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US" dirty="0" err="1">
                <a:latin typeface="Be Vietnam"/>
                <a:ea typeface="Be Vietnam"/>
                <a:cs typeface="Be Vietnam"/>
                <a:sym typeface="Be Vietnam"/>
              </a:rPr>
              <a:t>kategorisasi</a:t>
            </a:r>
            <a:r>
              <a:rPr lang="en-US" dirty="0">
                <a:latin typeface="Be Vietnam"/>
                <a:ea typeface="Be Vietnam"/>
                <a:cs typeface="Be Vietnam"/>
                <a:sym typeface="Be Vietnam"/>
              </a:rPr>
              <a:t> UMKM </a:t>
            </a:r>
            <a:r>
              <a:rPr lang="en-US" dirty="0" err="1">
                <a:latin typeface="Be Vietnam"/>
                <a:ea typeface="Be Vietnam"/>
                <a:cs typeface="Be Vietnam"/>
                <a:sym typeface="Be Vietnam"/>
              </a:rPr>
              <a:t>berdasarkan</a:t>
            </a:r>
            <a:r>
              <a:rPr lang="en-US" dirty="0">
                <a:latin typeface="Be Vietnam"/>
                <a:ea typeface="Be Vietnam"/>
                <a:cs typeface="Be Vietnam"/>
                <a:sym typeface="Be Vietnam"/>
              </a:rPr>
              <a:t> rata-rata </a:t>
            </a:r>
            <a:r>
              <a:rPr lang="en-US" dirty="0" err="1">
                <a:latin typeface="Be Vietnam"/>
                <a:ea typeface="Be Vietnam"/>
                <a:cs typeface="Be Vietnam"/>
                <a:sym typeface="Be Vietnam"/>
              </a:rPr>
              <a:t>omset</a:t>
            </a:r>
            <a:r>
              <a:rPr lang="en-US" dirty="0">
                <a:latin typeface="Be Vietnam"/>
                <a:ea typeface="Be Vietnam"/>
                <a:cs typeface="Be Vietnam"/>
                <a:sym typeface="Be Vietnam"/>
              </a:rPr>
              <a:t> dan </a:t>
            </a:r>
            <a:r>
              <a:rPr lang="en-US" dirty="0" err="1">
                <a:latin typeface="Be Vietnam"/>
                <a:ea typeface="Be Vietnam"/>
                <a:cs typeface="Be Vietnam"/>
                <a:sym typeface="Be Vietnam"/>
              </a:rPr>
              <a:t>klasifikasi</a:t>
            </a:r>
            <a:r>
              <a:rPr lang="en-US" dirty="0"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US" dirty="0" err="1">
                <a:latin typeface="Be Vietnam"/>
                <a:ea typeface="Be Vietnam"/>
                <a:cs typeface="Be Vietnam"/>
                <a:sym typeface="Be Vietnam"/>
              </a:rPr>
              <a:t>usaha</a:t>
            </a:r>
            <a:endParaRPr dirty="0">
              <a:latin typeface="Be Vietnam"/>
              <a:ea typeface="Be Vietnam"/>
              <a:cs typeface="Be Vietnam"/>
              <a:sym typeface="Be Vietnam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CE697C-08F9-F09F-6ECE-1AC3CF59D6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999" y="1972338"/>
            <a:ext cx="5418511" cy="4208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6618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>
          <a:extLst>
            <a:ext uri="{FF2B5EF4-FFF2-40B4-BE49-F238E27FC236}">
              <a16:creationId xmlns:a16="http://schemas.microsoft.com/office/drawing/2014/main" id="{ACECC84C-6BB2-50D9-FE1D-D9705311AB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f408cc10d1_0_7">
            <a:extLst>
              <a:ext uri="{FF2B5EF4-FFF2-40B4-BE49-F238E27FC236}">
                <a16:creationId xmlns:a16="http://schemas.microsoft.com/office/drawing/2014/main" id="{2F6BFA4E-5651-4CF1-0E8A-135D2AB7AC6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746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3500" dirty="0">
                <a:latin typeface="Be Vietnam"/>
                <a:ea typeface="Be Vietnam"/>
                <a:cs typeface="Be Vietnam"/>
                <a:sym typeface="Be Vietnam"/>
              </a:rPr>
              <a:t>Langkah-</a:t>
            </a:r>
            <a:r>
              <a:rPr lang="en-US" sz="3500" dirty="0" err="1">
                <a:latin typeface="Be Vietnam"/>
                <a:ea typeface="Be Vietnam"/>
                <a:cs typeface="Be Vietnam"/>
                <a:sym typeface="Be Vietnam"/>
              </a:rPr>
              <a:t>langkah</a:t>
            </a:r>
            <a:endParaRPr sz="3500" dirty="0">
              <a:latin typeface="Be Vietnam"/>
              <a:ea typeface="Be Vietnam"/>
              <a:cs typeface="Be Vietnam"/>
              <a:sym typeface="Be Vietnam"/>
            </a:endParaRPr>
          </a:p>
        </p:txBody>
      </p:sp>
      <p:sp>
        <p:nvSpPr>
          <p:cNvPr id="99" name="Google Shape;99;gf408cc10d1_0_7">
            <a:extLst>
              <a:ext uri="{FF2B5EF4-FFF2-40B4-BE49-F238E27FC236}">
                <a16:creationId xmlns:a16="http://schemas.microsoft.com/office/drawing/2014/main" id="{AB5D0330-0DE6-EF0A-4A19-0125983F185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0" y="2206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dirty="0">
              <a:latin typeface="Be Vietnam"/>
              <a:ea typeface="Be Vietnam"/>
              <a:cs typeface="Be Vietnam"/>
              <a:sym typeface="Be Vietnam"/>
            </a:endParaRPr>
          </a:p>
        </p:txBody>
      </p:sp>
      <p:pic>
        <p:nvPicPr>
          <p:cNvPr id="3" name="Picture 2" descr="A diagram of a flowchart&#10;&#10;Description automatically generated">
            <a:extLst>
              <a:ext uri="{FF2B5EF4-FFF2-40B4-BE49-F238E27FC236}">
                <a16:creationId xmlns:a16="http://schemas.microsoft.com/office/drawing/2014/main" id="{69310CD3-CC49-6EF2-359C-A5F1882D16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48028" y="1664213"/>
            <a:ext cx="12734260" cy="4655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0183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>
          <a:extLst>
            <a:ext uri="{FF2B5EF4-FFF2-40B4-BE49-F238E27FC236}">
              <a16:creationId xmlns:a16="http://schemas.microsoft.com/office/drawing/2014/main" id="{5A9A4756-CE38-1350-B99B-C46676B59A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f408cc10d1_0_12">
            <a:extLst>
              <a:ext uri="{FF2B5EF4-FFF2-40B4-BE49-F238E27FC236}">
                <a16:creationId xmlns:a16="http://schemas.microsoft.com/office/drawing/2014/main" id="{C2DBA0B3-AD27-1908-F137-7D4D8436C7A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746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3500" dirty="0">
                <a:latin typeface="Be Vietnam"/>
                <a:ea typeface="Be Vietnam"/>
                <a:cs typeface="Be Vietnam"/>
                <a:sym typeface="Be Vietnam"/>
              </a:rPr>
              <a:t>Step 4 – Machine Learning Deployment</a:t>
            </a:r>
            <a:endParaRPr sz="3500" dirty="0">
              <a:latin typeface="Be Vietnam"/>
              <a:ea typeface="Be Vietnam"/>
              <a:cs typeface="Be Vietnam"/>
              <a:sym typeface="Be Vietnam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DC3AC9C-69AE-0A36-BB40-1EB06029AB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55988"/>
            <a:ext cx="9528544" cy="4750290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48B537F-1CF5-2DB0-2262-44E9A93752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1880867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f408cc10d1_0_19"/>
          <p:cNvSpPr txBox="1">
            <a:spLocks noGrp="1"/>
          </p:cNvSpPr>
          <p:nvPr>
            <p:ph type="title"/>
          </p:nvPr>
        </p:nvSpPr>
        <p:spPr>
          <a:xfrm>
            <a:off x="838200" y="746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3500">
                <a:latin typeface="Be Vietnam"/>
                <a:ea typeface="Be Vietnam"/>
                <a:cs typeface="Be Vietnam"/>
                <a:sym typeface="Be Vietnam"/>
              </a:rPr>
              <a:t>Step 3 - Insight Analysis</a:t>
            </a:r>
            <a:endParaRPr sz="3500">
              <a:latin typeface="Be Vietnam"/>
              <a:ea typeface="Be Vietnam"/>
              <a:cs typeface="Be Vietnam"/>
              <a:sym typeface="Be Vietnam"/>
            </a:endParaRPr>
          </a:p>
        </p:txBody>
      </p:sp>
      <p:sp>
        <p:nvSpPr>
          <p:cNvPr id="117" name="Google Shape;117;gf408cc10d1_0_19"/>
          <p:cNvSpPr txBox="1">
            <a:spLocks noGrp="1"/>
          </p:cNvSpPr>
          <p:nvPr>
            <p:ph type="body" idx="1"/>
          </p:nvPr>
        </p:nvSpPr>
        <p:spPr>
          <a:xfrm>
            <a:off x="838200" y="2206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55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Be Vietnam"/>
              <a:buAutoNum type="arabicPeriod"/>
            </a:pPr>
            <a:r>
              <a:rPr lang="en-US" sz="2000">
                <a:solidFill>
                  <a:srgbClr val="000000"/>
                </a:solidFill>
                <a:latin typeface="Be Vietnam"/>
                <a:ea typeface="Be Vietnam"/>
                <a:cs typeface="Be Vietnam"/>
                <a:sym typeface="Be Vietnam"/>
              </a:rPr>
              <a:t>Jelaskan insight yang dapat diambil dari proses pengolahan data yang disesuaikan dengan topik yang dipilih.</a:t>
            </a:r>
            <a:endParaRPr>
              <a:latin typeface="Be Vietnam"/>
              <a:ea typeface="Be Vietnam"/>
              <a:cs typeface="Be Vietnam"/>
              <a:sym typeface="Be Vietnam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1F9542E-3130-37D2-1345-7D4EAA2C09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943056"/>
            <a:ext cx="10508172" cy="3458284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>
          <a:extLst>
            <a:ext uri="{FF2B5EF4-FFF2-40B4-BE49-F238E27FC236}">
              <a16:creationId xmlns:a16="http://schemas.microsoft.com/office/drawing/2014/main" id="{39BB5224-802E-6259-ACD4-06A9166E67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f408cc10d1_0_7">
            <a:extLst>
              <a:ext uri="{FF2B5EF4-FFF2-40B4-BE49-F238E27FC236}">
                <a16:creationId xmlns:a16="http://schemas.microsoft.com/office/drawing/2014/main" id="{79EE3A86-D189-B8CB-65CC-7728B6FD21C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746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3500" dirty="0">
                <a:latin typeface="Be Vietnam"/>
                <a:ea typeface="Be Vietnam"/>
                <a:cs typeface="Be Vietnam"/>
                <a:sym typeface="Be Vietnam"/>
              </a:rPr>
              <a:t>Step 1 - Data Collection &amp; Data Integration</a:t>
            </a:r>
            <a:endParaRPr sz="3500" dirty="0">
              <a:latin typeface="Be Vietnam"/>
              <a:ea typeface="Be Vietnam"/>
              <a:cs typeface="Be Vietnam"/>
              <a:sym typeface="Be Vietnam"/>
            </a:endParaRPr>
          </a:p>
        </p:txBody>
      </p:sp>
      <p:sp>
        <p:nvSpPr>
          <p:cNvPr id="99" name="Google Shape;99;gf408cc10d1_0_7">
            <a:extLst>
              <a:ext uri="{FF2B5EF4-FFF2-40B4-BE49-F238E27FC236}">
                <a16:creationId xmlns:a16="http://schemas.microsoft.com/office/drawing/2014/main" id="{222BD173-47A0-31FC-BB4C-76C0F8B0983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0" y="4359349"/>
            <a:ext cx="2681177" cy="2198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AutoNum type="arabicPeriod"/>
            </a:pPr>
            <a:r>
              <a:rPr lang="en-US" sz="1400" dirty="0" err="1">
                <a:latin typeface="Be Vietnam"/>
                <a:ea typeface="Be Vietnam"/>
                <a:cs typeface="Be Vietnam"/>
                <a:sym typeface="Be Vietnam"/>
              </a:rPr>
              <a:t>Akses</a:t>
            </a:r>
            <a:r>
              <a:rPr lang="en-US" sz="1400" dirty="0"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US" sz="1400" dirty="0" err="1">
                <a:latin typeface="Be Vietnam"/>
                <a:ea typeface="Be Vietnam"/>
                <a:cs typeface="Be Vietnam"/>
                <a:sym typeface="Be Vietnam"/>
              </a:rPr>
              <a:t>aplikasi</a:t>
            </a:r>
            <a:r>
              <a:rPr lang="en-US" sz="1400" dirty="0">
                <a:latin typeface="Be Vietnam"/>
                <a:ea typeface="Be Vietnam"/>
                <a:cs typeface="Be Vietnam"/>
                <a:sym typeface="Be Vietnam"/>
              </a:rPr>
              <a:t> web scrapping: </a:t>
            </a:r>
            <a:r>
              <a:rPr lang="en-US" sz="1400" dirty="0" err="1">
                <a:latin typeface="Be Vietnam"/>
                <a:ea typeface="Be Vietnam"/>
                <a:cs typeface="Be Vietnam"/>
                <a:sym typeface="Be Vietnam"/>
              </a:rPr>
              <a:t>Octoparse</a:t>
            </a:r>
            <a:r>
              <a:rPr lang="en-US" sz="1400" dirty="0">
                <a:latin typeface="Be Vietnam"/>
                <a:ea typeface="Be Vietnam"/>
                <a:cs typeface="Be Vietnam"/>
                <a:sym typeface="Be Vietnam"/>
              </a:rPr>
              <a:t>. </a:t>
            </a:r>
            <a:r>
              <a:rPr lang="en-US" sz="1400" dirty="0" err="1">
                <a:latin typeface="Be Vietnam"/>
                <a:ea typeface="Be Vietnam"/>
                <a:cs typeface="Be Vietnam"/>
                <a:sym typeface="Be Vietnam"/>
              </a:rPr>
              <a:t>Dilanjutkan</a:t>
            </a:r>
            <a:r>
              <a:rPr lang="en-US" sz="1400" dirty="0"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US" sz="1400" dirty="0" err="1">
                <a:latin typeface="Be Vietnam"/>
                <a:ea typeface="Be Vietnam"/>
                <a:cs typeface="Be Vietnam"/>
                <a:sym typeface="Be Vietnam"/>
              </a:rPr>
              <a:t>dengan</a:t>
            </a:r>
            <a:r>
              <a:rPr lang="en-US" sz="1400" dirty="0"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US" sz="1400" dirty="0" err="1">
                <a:latin typeface="Be Vietnam"/>
                <a:ea typeface="Be Vietnam"/>
                <a:cs typeface="Be Vietnam"/>
                <a:sym typeface="Be Vietnam"/>
              </a:rPr>
              <a:t>mengakses</a:t>
            </a:r>
            <a:r>
              <a:rPr lang="en-US" sz="1400" dirty="0">
                <a:latin typeface="Be Vietnam"/>
                <a:ea typeface="Be Vietnam"/>
                <a:cs typeface="Be Vietnam"/>
                <a:sym typeface="Be Vietnam"/>
              </a:rPr>
              <a:t> Alamat website Satu Data </a:t>
            </a:r>
            <a:r>
              <a:rPr lang="en-US" sz="1400" dirty="0" err="1">
                <a:latin typeface="Be Vietnam"/>
                <a:ea typeface="Be Vietnam"/>
                <a:cs typeface="Be Vietnam"/>
                <a:sym typeface="Be Vietnam"/>
              </a:rPr>
              <a:t>Jawa</a:t>
            </a:r>
            <a:r>
              <a:rPr lang="en-US" sz="1400" dirty="0">
                <a:latin typeface="Be Vietnam"/>
                <a:ea typeface="Be Vietnam"/>
                <a:cs typeface="Be Vietnam"/>
                <a:sym typeface="Be Vietnam"/>
              </a:rPr>
              <a:t> Timur</a:t>
            </a: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ID" sz="1400" dirty="0">
                <a:latin typeface="Be Vietnam"/>
                <a:ea typeface="Be Vietnam"/>
                <a:cs typeface="Be Vietnam"/>
                <a:sym typeface="Be Vietnam"/>
              </a:rPr>
              <a:t>https://data.diskopukm.jatimprov.go.id/satu_data</a:t>
            </a:r>
            <a:endParaRPr sz="1400" dirty="0">
              <a:latin typeface="Be Vietnam"/>
              <a:ea typeface="Be Vietnam"/>
              <a:cs typeface="Be Vietnam"/>
              <a:sym typeface="Be Vietnam"/>
            </a:endParaRP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E3B18D74-166B-59A4-628D-6DAD4CE11E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00" y="1662445"/>
            <a:ext cx="4212975" cy="2633109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E730A59E-D6ED-FC82-0F11-3235A842E2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4574" y="1662445"/>
            <a:ext cx="4212975" cy="2633109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881E2798-5419-7FAD-B364-00EABA7A4B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92719" y="1671590"/>
            <a:ext cx="4212975" cy="2633110"/>
          </a:xfrm>
          <a:prstGeom prst="rect">
            <a:avLst/>
          </a:prstGeom>
        </p:spPr>
      </p:pic>
      <p:sp>
        <p:nvSpPr>
          <p:cNvPr id="2" name="Google Shape;99;gf408cc10d1_0_7">
            <a:extLst>
              <a:ext uri="{FF2B5EF4-FFF2-40B4-BE49-F238E27FC236}">
                <a16:creationId xmlns:a16="http://schemas.microsoft.com/office/drawing/2014/main" id="{6E23D5D1-D778-DE6F-E119-71356902EED4}"/>
              </a:ext>
            </a:extLst>
          </p:cNvPr>
          <p:cNvSpPr txBox="1">
            <a:spLocks/>
          </p:cNvSpPr>
          <p:nvPr/>
        </p:nvSpPr>
        <p:spPr>
          <a:xfrm>
            <a:off x="4227859" y="4295554"/>
            <a:ext cx="2681177" cy="2198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400" dirty="0">
                <a:latin typeface="Be Vietnam"/>
                <a:ea typeface="Be Vietnam"/>
                <a:cs typeface="Be Vietnam"/>
                <a:sym typeface="Be Vietnam"/>
              </a:rPr>
              <a:t>2. Buka tab Data UKM, </a:t>
            </a:r>
            <a:r>
              <a:rPr lang="en-US" sz="1400" dirty="0" err="1">
                <a:latin typeface="Be Vietnam"/>
                <a:ea typeface="Be Vietnam"/>
                <a:cs typeface="Be Vietnam"/>
                <a:sym typeface="Be Vietnam"/>
              </a:rPr>
              <a:t>aktifkan</a:t>
            </a:r>
            <a:r>
              <a:rPr lang="en-US" sz="1400" dirty="0"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US" sz="1400" dirty="0" err="1">
                <a:latin typeface="Be Vietnam"/>
                <a:ea typeface="Be Vietnam"/>
                <a:cs typeface="Be Vietnam"/>
                <a:sym typeface="Be Vietnam"/>
              </a:rPr>
              <a:t>opsi</a:t>
            </a:r>
            <a:r>
              <a:rPr lang="en-US" sz="1400" dirty="0">
                <a:latin typeface="Be Vietnam"/>
                <a:ea typeface="Be Vietnam"/>
                <a:cs typeface="Be Vietnam"/>
                <a:sym typeface="Be Vietnam"/>
              </a:rPr>
              <a:t> data </a:t>
            </a:r>
            <a:r>
              <a:rPr lang="en-US" sz="1400" dirty="0" err="1">
                <a:latin typeface="Be Vietnam"/>
                <a:ea typeface="Be Vietnam"/>
                <a:cs typeface="Be Vietnam"/>
                <a:sym typeface="Be Vietnam"/>
              </a:rPr>
              <a:t>terbaru</a:t>
            </a:r>
            <a:r>
              <a:rPr lang="en-US" sz="1400" dirty="0">
                <a:latin typeface="Be Vietnam"/>
                <a:ea typeface="Be Vietnam"/>
                <a:cs typeface="Be Vietnam"/>
                <a:sym typeface="Be Vietnam"/>
              </a:rPr>
              <a:t>. </a:t>
            </a:r>
            <a:r>
              <a:rPr lang="en-US" sz="1400" dirty="0" err="1">
                <a:latin typeface="Be Vietnam"/>
                <a:ea typeface="Be Vietnam"/>
                <a:cs typeface="Be Vietnam"/>
                <a:sym typeface="Be Vietnam"/>
              </a:rPr>
              <a:t>Tekan</a:t>
            </a:r>
            <a:r>
              <a:rPr lang="en-US" sz="1400" dirty="0"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US" sz="1400" dirty="0" err="1">
                <a:latin typeface="Be Vietnam"/>
                <a:ea typeface="Be Vietnam"/>
                <a:cs typeface="Be Vietnam"/>
                <a:sym typeface="Be Vietnam"/>
              </a:rPr>
              <a:t>tombol</a:t>
            </a:r>
            <a:r>
              <a:rPr lang="en-US" sz="1400" dirty="0">
                <a:latin typeface="Be Vietnam"/>
                <a:ea typeface="Be Vietnam"/>
                <a:cs typeface="Be Vietnam"/>
                <a:sym typeface="Be Vietnam"/>
              </a:rPr>
              <a:t> Detail. </a:t>
            </a:r>
            <a:r>
              <a:rPr lang="en-US" sz="1400" dirty="0" err="1">
                <a:latin typeface="Be Vietnam"/>
                <a:ea typeface="Be Vietnam"/>
                <a:cs typeface="Be Vietnam"/>
                <a:sym typeface="Be Vietnam"/>
              </a:rPr>
              <a:t>Kemudian</a:t>
            </a:r>
            <a:r>
              <a:rPr lang="en-US" sz="1400" dirty="0"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US" sz="1400" dirty="0" err="1">
                <a:latin typeface="Be Vietnam"/>
                <a:ea typeface="Be Vietnam"/>
                <a:cs typeface="Be Vietnam"/>
                <a:sym typeface="Be Vietnam"/>
              </a:rPr>
              <a:t>akan</a:t>
            </a:r>
            <a:r>
              <a:rPr lang="en-US" sz="1400" dirty="0"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US" sz="1400" dirty="0" err="1">
                <a:latin typeface="Be Vietnam"/>
                <a:ea typeface="Be Vietnam"/>
                <a:cs typeface="Be Vietnam"/>
                <a:sym typeface="Be Vietnam"/>
              </a:rPr>
              <a:t>muncul</a:t>
            </a:r>
            <a:r>
              <a:rPr lang="en-US" sz="1400" dirty="0">
                <a:latin typeface="Be Vietnam"/>
                <a:ea typeface="Be Vietnam"/>
                <a:cs typeface="Be Vietnam"/>
                <a:sym typeface="Be Vietnam"/>
              </a:rPr>
              <a:t> table </a:t>
            </a:r>
            <a:r>
              <a:rPr lang="en-US" sz="1400" dirty="0" err="1">
                <a:latin typeface="Be Vietnam"/>
                <a:ea typeface="Be Vietnam"/>
                <a:cs typeface="Be Vietnam"/>
                <a:sym typeface="Be Vietnam"/>
              </a:rPr>
              <a:t>diatas</a:t>
            </a:r>
            <a:r>
              <a:rPr lang="en-US" sz="1400" dirty="0">
                <a:latin typeface="Be Vietnam"/>
                <a:ea typeface="Be Vietnam"/>
                <a:cs typeface="Be Vietnam"/>
                <a:sym typeface="Be Vietnam"/>
              </a:rPr>
              <a:t>. </a:t>
            </a:r>
            <a:r>
              <a:rPr lang="en-US" sz="1400" dirty="0" err="1">
                <a:latin typeface="Be Vietnam"/>
                <a:ea typeface="Be Vietnam"/>
                <a:cs typeface="Be Vietnam"/>
                <a:sym typeface="Be Vietnam"/>
              </a:rPr>
              <a:t>Pilih</a:t>
            </a:r>
            <a:r>
              <a:rPr lang="en-US" sz="1400" dirty="0"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US" sz="1400" dirty="0" err="1">
                <a:latin typeface="Be Vietnam"/>
                <a:ea typeface="Be Vietnam"/>
                <a:cs typeface="Be Vietnam"/>
                <a:sym typeface="Be Vietnam"/>
              </a:rPr>
              <a:t>kolom</a:t>
            </a:r>
            <a:r>
              <a:rPr lang="en-US" sz="1400" dirty="0"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US" sz="1400" dirty="0" err="1">
                <a:latin typeface="Be Vietnam"/>
                <a:ea typeface="Be Vietnam"/>
                <a:cs typeface="Be Vietnam"/>
                <a:sym typeface="Be Vietnam"/>
              </a:rPr>
              <a:t>tersebut</a:t>
            </a:r>
            <a:r>
              <a:rPr lang="en-US" sz="1400" dirty="0"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US" sz="1400" dirty="0" err="1">
                <a:latin typeface="Be Vietnam"/>
                <a:ea typeface="Be Vietnam"/>
                <a:cs typeface="Be Vietnam"/>
                <a:sym typeface="Be Vietnam"/>
              </a:rPr>
              <a:t>kemudian</a:t>
            </a:r>
            <a:r>
              <a:rPr lang="en-US" sz="1400" dirty="0"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US" sz="1400" dirty="0" err="1">
                <a:latin typeface="Be Vietnam"/>
                <a:ea typeface="Be Vietnam"/>
                <a:cs typeface="Be Vietnam"/>
                <a:sym typeface="Be Vietnam"/>
              </a:rPr>
              <a:t>tekan</a:t>
            </a:r>
            <a:r>
              <a:rPr lang="en-US" sz="1400" dirty="0">
                <a:latin typeface="Be Vietnam"/>
                <a:ea typeface="Be Vietnam"/>
                <a:cs typeface="Be Vietnam"/>
                <a:sym typeface="Be Vietnam"/>
              </a:rPr>
              <a:t> run.</a:t>
            </a:r>
          </a:p>
          <a:p>
            <a:pPr marL="0" indent="0">
              <a:buFont typeface="Arial"/>
              <a:buNone/>
            </a:pPr>
            <a:endParaRPr lang="en-US" sz="1400" dirty="0">
              <a:latin typeface="Be Vietnam"/>
              <a:ea typeface="Be Vietnam"/>
              <a:cs typeface="Be Vietnam"/>
              <a:sym typeface="Be Vietnam"/>
            </a:endParaRPr>
          </a:p>
          <a:p>
            <a:pPr marL="0" indent="0">
              <a:buFont typeface="Arial"/>
              <a:buNone/>
            </a:pPr>
            <a:r>
              <a:rPr lang="en-US" sz="1400" dirty="0">
                <a:latin typeface="Be Vietnam"/>
                <a:ea typeface="Be Vietnam"/>
                <a:cs typeface="Be Vietnam"/>
                <a:sym typeface="Be Vietnam"/>
              </a:rPr>
              <a:t>Website </a:t>
            </a:r>
            <a:r>
              <a:rPr lang="en-US" sz="1400" dirty="0" err="1">
                <a:latin typeface="Be Vietnam"/>
                <a:ea typeface="Be Vietnam"/>
                <a:cs typeface="Be Vietnam"/>
                <a:sym typeface="Be Vietnam"/>
              </a:rPr>
              <a:t>tersebut</a:t>
            </a:r>
            <a:r>
              <a:rPr lang="en-US" sz="1400" dirty="0"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US" sz="1400" dirty="0" err="1">
                <a:latin typeface="Be Vietnam"/>
                <a:ea typeface="Be Vietnam"/>
                <a:cs typeface="Be Vietnam"/>
                <a:sym typeface="Be Vietnam"/>
              </a:rPr>
              <a:t>adalah</a:t>
            </a:r>
            <a:r>
              <a:rPr lang="en-US" sz="1400" dirty="0">
                <a:latin typeface="Be Vietnam"/>
                <a:ea typeface="Be Vietnam"/>
                <a:cs typeface="Be Vietnam"/>
                <a:sym typeface="Be Vietnam"/>
              </a:rPr>
              <a:t> website open-source dan </a:t>
            </a:r>
            <a:r>
              <a:rPr lang="en-US" sz="1400" dirty="0" err="1">
                <a:latin typeface="Be Vietnam"/>
                <a:ea typeface="Be Vietnam"/>
                <a:cs typeface="Be Vietnam"/>
                <a:sym typeface="Be Vietnam"/>
              </a:rPr>
              <a:t>memiliki</a:t>
            </a:r>
            <a:r>
              <a:rPr lang="en-US" sz="1400" dirty="0">
                <a:latin typeface="Be Vietnam"/>
                <a:ea typeface="Be Vietnam"/>
                <a:cs typeface="Be Vietnam"/>
                <a:sym typeface="Be Vietnam"/>
              </a:rPr>
              <a:t> data yang valid </a:t>
            </a:r>
            <a:r>
              <a:rPr lang="en-US" sz="1400" dirty="0" err="1">
                <a:latin typeface="Be Vietnam"/>
                <a:ea typeface="Be Vietnam"/>
                <a:cs typeface="Be Vietnam"/>
                <a:sym typeface="Be Vietnam"/>
              </a:rPr>
              <a:t>karena</a:t>
            </a:r>
            <a:r>
              <a:rPr lang="en-US" sz="1400" dirty="0"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US" sz="1400" dirty="0" err="1">
                <a:latin typeface="Be Vietnam"/>
                <a:ea typeface="Be Vietnam"/>
                <a:cs typeface="Be Vietnam"/>
                <a:sym typeface="Be Vietnam"/>
              </a:rPr>
              <a:t>diambil</a:t>
            </a:r>
            <a:r>
              <a:rPr lang="en-US" sz="1400" dirty="0"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US" sz="1400" dirty="0" err="1">
                <a:latin typeface="Be Vietnam"/>
                <a:ea typeface="Be Vietnam"/>
                <a:cs typeface="Be Vietnam"/>
                <a:sym typeface="Be Vietnam"/>
              </a:rPr>
              <a:t>darfi</a:t>
            </a:r>
            <a:r>
              <a:rPr lang="en-US" sz="1400" dirty="0"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US" sz="1400" dirty="0" err="1">
                <a:latin typeface="Be Vietnam"/>
                <a:ea typeface="Be Vietnam"/>
                <a:cs typeface="Be Vietnam"/>
                <a:sym typeface="Be Vietnam"/>
              </a:rPr>
              <a:t>banyak</a:t>
            </a:r>
            <a:r>
              <a:rPr lang="en-US" sz="1400" dirty="0">
                <a:latin typeface="Be Vietnam"/>
                <a:ea typeface="Be Vietnam"/>
                <a:cs typeface="Be Vietnam"/>
                <a:sym typeface="Be Vietnam"/>
              </a:rPr>
              <a:t> acara</a:t>
            </a:r>
          </a:p>
        </p:txBody>
      </p:sp>
      <p:sp>
        <p:nvSpPr>
          <p:cNvPr id="4" name="Google Shape;99;gf408cc10d1_0_7">
            <a:extLst>
              <a:ext uri="{FF2B5EF4-FFF2-40B4-BE49-F238E27FC236}">
                <a16:creationId xmlns:a16="http://schemas.microsoft.com/office/drawing/2014/main" id="{D986731F-5AAF-D9B1-64EF-74C04D0E8C7C}"/>
              </a:ext>
            </a:extLst>
          </p:cNvPr>
          <p:cNvSpPr txBox="1">
            <a:spLocks/>
          </p:cNvSpPr>
          <p:nvPr/>
        </p:nvSpPr>
        <p:spPr>
          <a:xfrm>
            <a:off x="8055935" y="4359349"/>
            <a:ext cx="2681177" cy="2198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400" dirty="0">
                <a:latin typeface="Be Vietnam"/>
                <a:ea typeface="Be Vietnam"/>
                <a:cs typeface="Be Vietnam"/>
                <a:sym typeface="Be Vietnam"/>
              </a:rPr>
              <a:t>3. </a:t>
            </a:r>
            <a:r>
              <a:rPr lang="en-US" sz="1400" dirty="0" err="1">
                <a:latin typeface="Be Vietnam"/>
                <a:ea typeface="Be Vietnam"/>
                <a:cs typeface="Be Vietnam"/>
                <a:sym typeface="Be Vietnam"/>
              </a:rPr>
              <a:t>Setelah</a:t>
            </a:r>
            <a:r>
              <a:rPr lang="en-US" sz="1400" dirty="0"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US" sz="1400" dirty="0" err="1">
                <a:latin typeface="Be Vietnam"/>
                <a:ea typeface="Be Vietnam"/>
                <a:cs typeface="Be Vietnam"/>
                <a:sym typeface="Be Vietnam"/>
              </a:rPr>
              <a:t>selesai</a:t>
            </a:r>
            <a:r>
              <a:rPr lang="en-US" sz="1400" dirty="0">
                <a:latin typeface="Be Vietnam"/>
                <a:ea typeface="Be Vietnam"/>
                <a:cs typeface="Be Vietnam"/>
                <a:sym typeface="Be Vietnam"/>
              </a:rPr>
              <a:t>, </a:t>
            </a:r>
            <a:r>
              <a:rPr lang="en-US" sz="1400" dirty="0" err="1">
                <a:latin typeface="Be Vietnam"/>
                <a:ea typeface="Be Vietnam"/>
                <a:cs typeface="Be Vietnam"/>
                <a:sym typeface="Be Vietnam"/>
              </a:rPr>
              <a:t>unduk</a:t>
            </a:r>
            <a:r>
              <a:rPr lang="en-US" sz="1400" dirty="0">
                <a:latin typeface="Be Vietnam"/>
                <a:ea typeface="Be Vietnam"/>
                <a:cs typeface="Be Vietnam"/>
                <a:sym typeface="Be Vietnam"/>
              </a:rPr>
              <a:t> data </a:t>
            </a:r>
            <a:r>
              <a:rPr lang="en-US" sz="1400" dirty="0" err="1">
                <a:latin typeface="Be Vietnam"/>
                <a:ea typeface="Be Vietnam"/>
                <a:cs typeface="Be Vietnam"/>
                <a:sym typeface="Be Vietnam"/>
              </a:rPr>
              <a:t>dengan</a:t>
            </a:r>
            <a:r>
              <a:rPr lang="en-US" sz="1400" dirty="0">
                <a:latin typeface="Be Vietnam"/>
                <a:ea typeface="Be Vietnam"/>
                <a:cs typeface="Be Vietnam"/>
                <a:sym typeface="Be Vietnam"/>
              </a:rPr>
              <a:t> format csv.</a:t>
            </a:r>
          </a:p>
          <a:p>
            <a:pPr marL="0" indent="0">
              <a:buFont typeface="Arial"/>
              <a:buNone/>
            </a:pPr>
            <a:endParaRPr lang="en-US" sz="1400" dirty="0">
              <a:latin typeface="Be Vietnam"/>
              <a:ea typeface="Be Vietnam"/>
              <a:cs typeface="Be Vietnam"/>
              <a:sym typeface="Be Vietnam"/>
            </a:endParaRPr>
          </a:p>
          <a:p>
            <a:pPr marL="0" indent="0">
              <a:buFont typeface="Arial"/>
              <a:buNone/>
            </a:pPr>
            <a:endParaRPr lang="en-US" sz="1400" dirty="0">
              <a:latin typeface="Be Vietnam"/>
              <a:ea typeface="Be Vietnam"/>
              <a:cs typeface="Be Vietnam"/>
              <a:sym typeface="Be Vietnam"/>
            </a:endParaRPr>
          </a:p>
          <a:p>
            <a:pPr marL="0" indent="0">
              <a:buFont typeface="Arial"/>
              <a:buNone/>
            </a:pPr>
            <a:endParaRPr lang="en-US" sz="1400" dirty="0">
              <a:latin typeface="Be Vietnam"/>
              <a:ea typeface="Be Vietnam"/>
              <a:cs typeface="Be Vietnam"/>
              <a:sym typeface="Be Vietnam"/>
            </a:endParaRPr>
          </a:p>
        </p:txBody>
      </p:sp>
    </p:spTree>
    <p:extLst>
      <p:ext uri="{BB962C8B-B14F-4D97-AF65-F5344CB8AC3E}">
        <p14:creationId xmlns:p14="http://schemas.microsoft.com/office/powerpoint/2010/main" val="24649520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>
          <a:extLst>
            <a:ext uri="{FF2B5EF4-FFF2-40B4-BE49-F238E27FC236}">
              <a16:creationId xmlns:a16="http://schemas.microsoft.com/office/drawing/2014/main" id="{B68FBECC-81AE-5782-D9A8-F8B0934222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f408cc10d1_0_2">
            <a:extLst>
              <a:ext uri="{FF2B5EF4-FFF2-40B4-BE49-F238E27FC236}">
                <a16:creationId xmlns:a16="http://schemas.microsoft.com/office/drawing/2014/main" id="{3C2C2F25-E1A9-D9C6-42EC-7878AC76610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746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3500">
                <a:latin typeface="Be Vietnam"/>
                <a:ea typeface="Be Vietnam"/>
                <a:cs typeface="Be Vietnam"/>
                <a:sym typeface="Be Vietnam"/>
              </a:rPr>
              <a:t>Step 2 - Data Cleansing</a:t>
            </a:r>
            <a:endParaRPr sz="3500">
              <a:latin typeface="Be Vietnam"/>
              <a:ea typeface="Be Vietnam"/>
              <a:cs typeface="Be Vietnam"/>
              <a:sym typeface="Be Vietnam"/>
            </a:endParaRPr>
          </a:p>
        </p:txBody>
      </p:sp>
      <p:sp>
        <p:nvSpPr>
          <p:cNvPr id="105" name="Google Shape;105;gf408cc10d1_0_2">
            <a:extLst>
              <a:ext uri="{FF2B5EF4-FFF2-40B4-BE49-F238E27FC236}">
                <a16:creationId xmlns:a16="http://schemas.microsoft.com/office/drawing/2014/main" id="{2C06BAC8-0C62-1FED-02F2-01DAA26D028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0" y="4739871"/>
            <a:ext cx="10307989" cy="14796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016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</a:pPr>
            <a:r>
              <a:rPr lang="en-US" sz="2000" dirty="0" err="1">
                <a:latin typeface="Be Vietnam"/>
                <a:ea typeface="Be Vietnam"/>
                <a:cs typeface="Be Vietnam"/>
                <a:sym typeface="Be Vietnam"/>
              </a:rPr>
              <a:t>Pembersihan</a:t>
            </a:r>
            <a:r>
              <a:rPr lang="en-US" sz="2000" dirty="0">
                <a:latin typeface="Be Vietnam"/>
                <a:ea typeface="Be Vietnam"/>
                <a:cs typeface="Be Vietnam"/>
                <a:sym typeface="Be Vietnam"/>
              </a:rPr>
              <a:t> data </a:t>
            </a:r>
            <a:r>
              <a:rPr lang="en-US" sz="2000" dirty="0" err="1">
                <a:latin typeface="Be Vietnam"/>
                <a:ea typeface="Be Vietnam"/>
                <a:cs typeface="Be Vietnam"/>
                <a:sym typeface="Be Vietnam"/>
              </a:rPr>
              <a:t>menggunakan</a:t>
            </a:r>
            <a:r>
              <a:rPr lang="en-US" sz="2000" dirty="0"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US" sz="2000" dirty="0" err="1">
                <a:latin typeface="Be Vietnam"/>
                <a:ea typeface="Be Vietnam"/>
                <a:cs typeface="Be Vietnam"/>
                <a:sym typeface="Be Vietnam"/>
              </a:rPr>
              <a:t>Dbeaver</a:t>
            </a:r>
            <a:r>
              <a:rPr lang="en-US" sz="2000" dirty="0"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US" sz="2000" dirty="0" err="1">
                <a:latin typeface="Be Vietnam"/>
                <a:ea typeface="Be Vietnam"/>
                <a:cs typeface="Be Vietnam"/>
                <a:sym typeface="Be Vietnam"/>
              </a:rPr>
              <a:t>dengan</a:t>
            </a:r>
            <a:r>
              <a:rPr lang="en-US" sz="2000" dirty="0"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US" sz="2000" dirty="0" err="1">
                <a:latin typeface="Be Vietnam"/>
                <a:ea typeface="Be Vietnam"/>
                <a:cs typeface="Be Vietnam"/>
                <a:sym typeface="Be Vietnam"/>
              </a:rPr>
              <a:t>menjalankan</a:t>
            </a:r>
            <a:r>
              <a:rPr lang="en-US" sz="2000" dirty="0">
                <a:latin typeface="Be Vietnam"/>
                <a:ea typeface="Be Vietnam"/>
                <a:cs typeface="Be Vietnam"/>
                <a:sym typeface="Be Vietnam"/>
              </a:rPr>
              <a:t> query yang </a:t>
            </a:r>
            <a:r>
              <a:rPr lang="en-US" sz="2000" dirty="0" err="1">
                <a:latin typeface="Be Vietnam"/>
                <a:ea typeface="Be Vietnam"/>
                <a:cs typeface="Be Vietnam"/>
                <a:sym typeface="Be Vietnam"/>
              </a:rPr>
              <a:t>akan</a:t>
            </a:r>
            <a:r>
              <a:rPr lang="en-US" sz="2000" dirty="0"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US" sz="2000" dirty="0" err="1">
                <a:latin typeface="Be Vietnam"/>
                <a:ea typeface="Be Vietnam"/>
                <a:cs typeface="Be Vietnam"/>
                <a:sym typeface="Be Vietnam"/>
              </a:rPr>
              <a:t>membuat</a:t>
            </a:r>
            <a:r>
              <a:rPr lang="en-US" sz="2000" dirty="0"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US" sz="2000" dirty="0" err="1">
                <a:latin typeface="Be Vietnam"/>
                <a:ea typeface="Be Vietnam"/>
                <a:cs typeface="Be Vietnam"/>
                <a:sym typeface="Be Vietnam"/>
              </a:rPr>
              <a:t>tabel-tabel</a:t>
            </a:r>
            <a:r>
              <a:rPr lang="en-US" sz="2000" dirty="0">
                <a:latin typeface="Be Vietnam"/>
                <a:ea typeface="Be Vietnam"/>
                <a:cs typeface="Be Vietnam"/>
                <a:sym typeface="Be Vietnam"/>
              </a:rPr>
              <a:t> yang </a:t>
            </a:r>
            <a:r>
              <a:rPr lang="en-US" sz="2000" dirty="0" err="1">
                <a:latin typeface="Be Vietnam"/>
                <a:ea typeface="Be Vietnam"/>
                <a:cs typeface="Be Vietnam"/>
                <a:sym typeface="Be Vietnam"/>
              </a:rPr>
              <a:t>sudah</a:t>
            </a:r>
            <a:r>
              <a:rPr lang="en-US" sz="2000" dirty="0"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US" sz="2000" dirty="0" err="1">
                <a:latin typeface="Be Vietnam"/>
                <a:ea typeface="Be Vietnam"/>
                <a:cs typeface="Be Vietnam"/>
                <a:sym typeface="Be Vietnam"/>
              </a:rPr>
              <a:t>siap</a:t>
            </a:r>
            <a:r>
              <a:rPr lang="en-US" sz="2000" dirty="0"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US" sz="2000" dirty="0" err="1">
                <a:latin typeface="Be Vietnam"/>
                <a:ea typeface="Be Vietnam"/>
                <a:cs typeface="Be Vietnam"/>
                <a:sym typeface="Be Vietnam"/>
              </a:rPr>
              <a:t>untuk</a:t>
            </a:r>
            <a:r>
              <a:rPr lang="en-US" sz="2000" dirty="0"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US" sz="2000" dirty="0" err="1">
                <a:latin typeface="Be Vietnam"/>
                <a:ea typeface="Be Vietnam"/>
                <a:cs typeface="Be Vietnam"/>
                <a:sym typeface="Be Vietnam"/>
              </a:rPr>
              <a:t>dianalisis</a:t>
            </a:r>
            <a:r>
              <a:rPr lang="en-US" sz="2000" dirty="0">
                <a:latin typeface="Be Vietnam"/>
                <a:ea typeface="Be Vietnam"/>
                <a:cs typeface="Be Vietnam"/>
                <a:sym typeface="Be Vietnam"/>
              </a:rPr>
              <a:t>.</a:t>
            </a:r>
          </a:p>
          <a:p>
            <a:pPr marL="1016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</a:pPr>
            <a:r>
              <a:rPr lang="en-US" sz="2000" dirty="0" err="1">
                <a:latin typeface="Be Vietnam"/>
                <a:ea typeface="Be Vietnam"/>
                <a:cs typeface="Be Vietnam"/>
                <a:sym typeface="Be Vietnam"/>
              </a:rPr>
              <a:t>Untuk</a:t>
            </a:r>
            <a:r>
              <a:rPr lang="en-US" sz="2000" dirty="0"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US" sz="2000" dirty="0" err="1">
                <a:latin typeface="Be Vietnam"/>
                <a:ea typeface="Be Vietnam"/>
                <a:cs typeface="Be Vietnam"/>
                <a:sym typeface="Be Vietnam"/>
              </a:rPr>
              <a:t>mengetahui</a:t>
            </a:r>
            <a:r>
              <a:rPr lang="en-US" sz="2000" dirty="0">
                <a:latin typeface="Be Vietnam"/>
                <a:ea typeface="Be Vietnam"/>
                <a:cs typeface="Be Vietnam"/>
                <a:sym typeface="Be Vietnam"/>
              </a:rPr>
              <a:t> data yang </a:t>
            </a:r>
            <a:r>
              <a:rPr lang="en-US" sz="2000" dirty="0" err="1">
                <a:latin typeface="Be Vietnam"/>
                <a:ea typeface="Be Vietnam"/>
                <a:cs typeface="Be Vietnam"/>
                <a:sym typeface="Be Vietnam"/>
              </a:rPr>
              <a:t>duplikat</a:t>
            </a:r>
            <a:r>
              <a:rPr lang="en-US" sz="2000" dirty="0"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US" sz="2000" dirty="0" err="1">
                <a:latin typeface="Be Vietnam"/>
                <a:ea typeface="Be Vietnam"/>
                <a:cs typeface="Be Vietnam"/>
                <a:sym typeface="Be Vietnam"/>
              </a:rPr>
              <a:t>dengan</a:t>
            </a:r>
            <a:r>
              <a:rPr lang="en-US" sz="2000" dirty="0"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US" sz="2000" dirty="0" err="1">
                <a:latin typeface="Be Vietnam"/>
                <a:ea typeface="Be Vietnam"/>
                <a:cs typeface="Be Vietnam"/>
                <a:sym typeface="Be Vietnam"/>
              </a:rPr>
              <a:t>menggunakan</a:t>
            </a:r>
            <a:r>
              <a:rPr lang="en-US" sz="2000" dirty="0"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US" sz="2000" dirty="0" err="1">
                <a:latin typeface="Be Vietnam"/>
                <a:ea typeface="Be Vietnam"/>
                <a:cs typeface="Be Vietnam"/>
                <a:sym typeface="Be Vietnam"/>
              </a:rPr>
              <a:t>Linkr</a:t>
            </a:r>
            <a:r>
              <a:rPr lang="en-US" sz="2000" dirty="0">
                <a:latin typeface="Be Vietnam"/>
                <a:ea typeface="Be Vietnam"/>
                <a:cs typeface="Be Vietnam"/>
                <a:sym typeface="Be Vietnam"/>
              </a:rPr>
              <a:t>. </a:t>
            </a:r>
            <a:r>
              <a:rPr lang="en-US" sz="2000" dirty="0" err="1">
                <a:latin typeface="Be Vietnam"/>
                <a:ea typeface="Be Vietnam"/>
                <a:cs typeface="Be Vietnam"/>
                <a:sym typeface="Be Vietnam"/>
              </a:rPr>
              <a:t>Linkr</a:t>
            </a:r>
            <a:r>
              <a:rPr lang="en-US" sz="2000" dirty="0"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US" sz="2000" dirty="0" err="1">
                <a:latin typeface="Be Vietnam"/>
                <a:ea typeface="Be Vietnam"/>
                <a:cs typeface="Be Vietnam"/>
                <a:sym typeface="Be Vietnam"/>
              </a:rPr>
              <a:t>akan</a:t>
            </a:r>
            <a:r>
              <a:rPr lang="en-US" sz="2000" dirty="0"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US" sz="2000" dirty="0" err="1">
                <a:latin typeface="Be Vietnam"/>
                <a:ea typeface="Be Vietnam"/>
                <a:cs typeface="Be Vietnam"/>
                <a:sym typeface="Be Vietnam"/>
              </a:rPr>
              <a:t>memberikan</a:t>
            </a:r>
            <a:r>
              <a:rPr lang="en-US" sz="2000" dirty="0">
                <a:latin typeface="Be Vietnam"/>
                <a:ea typeface="Be Vietnam"/>
                <a:cs typeface="Be Vietnam"/>
                <a:sym typeface="Be Vietnam"/>
              </a:rPr>
              <a:t> file yang </a:t>
            </a:r>
            <a:r>
              <a:rPr lang="en-US" sz="2000" dirty="0" err="1">
                <a:latin typeface="Be Vietnam"/>
                <a:ea typeface="Be Vietnam"/>
                <a:cs typeface="Be Vietnam"/>
                <a:sym typeface="Be Vietnam"/>
              </a:rPr>
              <a:t>terdiri</a:t>
            </a:r>
            <a:r>
              <a:rPr lang="en-US" sz="2000" dirty="0"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US" sz="2000" dirty="0" err="1">
                <a:latin typeface="Be Vietnam"/>
                <a:ea typeface="Be Vietnam"/>
                <a:cs typeface="Be Vietnam"/>
                <a:sym typeface="Be Vietnam"/>
              </a:rPr>
              <a:t>dari</a:t>
            </a:r>
            <a:r>
              <a:rPr lang="en-US" sz="2000" dirty="0">
                <a:latin typeface="Be Vietnam"/>
                <a:ea typeface="Be Vietnam"/>
                <a:cs typeface="Be Vietnam"/>
                <a:sym typeface="Be Vietnam"/>
              </a:rPr>
              <a:t> golden record </a:t>
            </a:r>
            <a:r>
              <a:rPr lang="en-US" sz="2000" dirty="0" err="1">
                <a:latin typeface="Be Vietnam"/>
                <a:ea typeface="Be Vietnam"/>
                <a:cs typeface="Be Vietnam"/>
                <a:sym typeface="Be Vietnam"/>
              </a:rPr>
              <a:t>sehingga</a:t>
            </a:r>
            <a:r>
              <a:rPr lang="en-US" sz="2000" dirty="0"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US" sz="2000" dirty="0" err="1">
                <a:latin typeface="Be Vietnam"/>
                <a:ea typeface="Be Vietnam"/>
                <a:cs typeface="Be Vietnam"/>
                <a:sym typeface="Be Vietnam"/>
              </a:rPr>
              <a:t>kita</a:t>
            </a:r>
            <a:r>
              <a:rPr lang="en-US" sz="2000" dirty="0"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US" sz="2000" dirty="0" err="1">
                <a:latin typeface="Be Vietnam"/>
                <a:ea typeface="Be Vietnam"/>
                <a:cs typeface="Be Vietnam"/>
                <a:sym typeface="Be Vietnam"/>
              </a:rPr>
              <a:t>dapat</a:t>
            </a:r>
            <a:r>
              <a:rPr lang="en-US" sz="2000" dirty="0"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US" sz="2000" dirty="0" err="1">
                <a:latin typeface="Be Vietnam"/>
                <a:ea typeface="Be Vietnam"/>
                <a:cs typeface="Be Vietnam"/>
                <a:sym typeface="Be Vietnam"/>
              </a:rPr>
              <a:t>mengekstrak</a:t>
            </a:r>
            <a:r>
              <a:rPr lang="en-US" sz="2000" dirty="0">
                <a:latin typeface="Be Vietnam"/>
                <a:ea typeface="Be Vietnam"/>
                <a:cs typeface="Be Vietnam"/>
                <a:sym typeface="Be Vietnam"/>
              </a:rPr>
              <a:t> ID yang </a:t>
            </a:r>
            <a:r>
              <a:rPr lang="en-US" sz="2000" dirty="0" err="1">
                <a:latin typeface="Be Vietnam"/>
                <a:ea typeface="Be Vietnam"/>
                <a:cs typeface="Be Vietnam"/>
                <a:sym typeface="Be Vietnam"/>
              </a:rPr>
              <a:t>ingin</a:t>
            </a:r>
            <a:r>
              <a:rPr lang="en-US" sz="2000" dirty="0"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US" sz="2000" dirty="0" err="1">
                <a:latin typeface="Be Vietnam"/>
                <a:ea typeface="Be Vietnam"/>
                <a:cs typeface="Be Vietnam"/>
                <a:sym typeface="Be Vietnam"/>
              </a:rPr>
              <a:t>kita</a:t>
            </a:r>
            <a:r>
              <a:rPr lang="en-US" sz="2000" dirty="0">
                <a:latin typeface="Be Vietnam"/>
                <a:ea typeface="Be Vietnam"/>
                <a:cs typeface="Be Vietnam"/>
                <a:sym typeface="Be Vietnam"/>
              </a:rPr>
              <a:t> hapus </a:t>
            </a:r>
            <a:r>
              <a:rPr lang="en-US" sz="2000" dirty="0" err="1">
                <a:latin typeface="Be Vietnam"/>
                <a:ea typeface="Be Vietnam"/>
                <a:cs typeface="Be Vietnam"/>
                <a:sym typeface="Be Vietnam"/>
              </a:rPr>
              <a:t>menggunakan</a:t>
            </a:r>
            <a:r>
              <a:rPr lang="en-US" sz="2000" dirty="0">
                <a:latin typeface="Be Vietnam"/>
                <a:ea typeface="Be Vietnam"/>
                <a:cs typeface="Be Vietnam"/>
                <a:sym typeface="Be Vietnam"/>
              </a:rPr>
              <a:t> query</a:t>
            </a:r>
            <a:endParaRPr sz="2000" dirty="0">
              <a:latin typeface="Be Vietnam"/>
              <a:ea typeface="Be Vietnam"/>
              <a:cs typeface="Be Vietnam"/>
              <a:sym typeface="Be Vietnam"/>
            </a:endParaRPr>
          </a:p>
        </p:txBody>
      </p:sp>
      <p:pic>
        <p:nvPicPr>
          <p:cNvPr id="3" name="Picture 2" descr="A computer screen shot of a program">
            <a:extLst>
              <a:ext uri="{FF2B5EF4-FFF2-40B4-BE49-F238E27FC236}">
                <a16:creationId xmlns:a16="http://schemas.microsoft.com/office/drawing/2014/main" id="{58619BFB-D2A8-24DA-43C1-D47EFCB528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538" b="34182"/>
          <a:stretch/>
        </p:blipFill>
        <p:spPr>
          <a:xfrm>
            <a:off x="888999" y="1827009"/>
            <a:ext cx="5325679" cy="2757021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CFF64761-FE46-95A3-3691-51ED4C3640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5477" y="1827009"/>
            <a:ext cx="4411235" cy="2757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4194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f408cc10d1_0_12"/>
          <p:cNvSpPr txBox="1">
            <a:spLocks noGrp="1"/>
          </p:cNvSpPr>
          <p:nvPr>
            <p:ph type="title"/>
          </p:nvPr>
        </p:nvSpPr>
        <p:spPr>
          <a:xfrm>
            <a:off x="838200" y="746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3500" dirty="0">
                <a:latin typeface="Be Vietnam"/>
                <a:ea typeface="Be Vietnam"/>
                <a:cs typeface="Be Vietnam"/>
                <a:sym typeface="Be Vietnam"/>
              </a:rPr>
              <a:t>Step 2 - Data Cleansing</a:t>
            </a:r>
            <a:endParaRPr sz="3500" dirty="0">
              <a:latin typeface="Be Vietnam"/>
              <a:ea typeface="Be Vietnam"/>
              <a:cs typeface="Be Vietnam"/>
              <a:sym typeface="Be Vietnam"/>
            </a:endParaRPr>
          </a:p>
        </p:txBody>
      </p:sp>
      <p:sp>
        <p:nvSpPr>
          <p:cNvPr id="111" name="Google Shape;111;gf408cc10d1_0_12"/>
          <p:cNvSpPr txBox="1">
            <a:spLocks noGrp="1"/>
          </p:cNvSpPr>
          <p:nvPr>
            <p:ph type="body" idx="1"/>
          </p:nvPr>
        </p:nvSpPr>
        <p:spPr>
          <a:xfrm>
            <a:off x="6516243" y="4815739"/>
            <a:ext cx="4781550" cy="3233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2000" dirty="0">
                <a:latin typeface="Be Vietnam"/>
                <a:ea typeface="Be Vietnam"/>
                <a:cs typeface="Be Vietnam"/>
                <a:sym typeface="Be Vietnam"/>
              </a:rPr>
              <a:t>Pada </a:t>
            </a:r>
            <a:r>
              <a:rPr lang="en-US" sz="2000" dirty="0" err="1">
                <a:latin typeface="Be Vietnam"/>
                <a:ea typeface="Be Vietnam"/>
                <a:cs typeface="Be Vietnam"/>
                <a:sym typeface="Be Vietnam"/>
              </a:rPr>
              <a:t>openrevine</a:t>
            </a:r>
            <a:r>
              <a:rPr lang="en-US" sz="2000" dirty="0"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US" sz="2000" dirty="0" err="1">
                <a:latin typeface="Be Vietnam"/>
                <a:ea typeface="Be Vietnam"/>
                <a:cs typeface="Be Vietnam"/>
                <a:sym typeface="Be Vietnam"/>
              </a:rPr>
              <a:t>terdapat</a:t>
            </a:r>
            <a:r>
              <a:rPr lang="en-US" sz="2000" dirty="0"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US" sz="2000" dirty="0" err="1">
                <a:latin typeface="Be Vietnam"/>
                <a:ea typeface="Be Vietnam"/>
                <a:cs typeface="Be Vietnam"/>
                <a:sym typeface="Be Vietnam"/>
              </a:rPr>
              <a:t>banyak</a:t>
            </a:r>
            <a:r>
              <a:rPr lang="en-US" sz="2000" dirty="0"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US" sz="2000" dirty="0" err="1">
                <a:latin typeface="Be Vietnam"/>
                <a:ea typeface="Be Vietnam"/>
                <a:cs typeface="Be Vietnam"/>
                <a:sym typeface="Be Vietnam"/>
              </a:rPr>
              <a:t>algoritma</a:t>
            </a:r>
            <a:r>
              <a:rPr lang="en-US" sz="2000" dirty="0"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US" sz="2000" dirty="0" err="1">
                <a:latin typeface="Be Vietnam"/>
                <a:ea typeface="Be Vietnam"/>
                <a:cs typeface="Be Vietnam"/>
                <a:sym typeface="Be Vietnam"/>
              </a:rPr>
              <a:t>klasterisasi</a:t>
            </a:r>
            <a:r>
              <a:rPr lang="en-US" sz="2000" dirty="0">
                <a:latin typeface="Be Vietnam"/>
                <a:ea typeface="Be Vietnam"/>
                <a:cs typeface="Be Vietnam"/>
                <a:sym typeface="Be Vietnam"/>
              </a:rPr>
              <a:t> dan </a:t>
            </a:r>
            <a:r>
              <a:rPr lang="en-US" sz="2000" dirty="0" err="1">
                <a:latin typeface="Be Vietnam"/>
                <a:ea typeface="Be Vietnam"/>
                <a:cs typeface="Be Vietnam"/>
                <a:sym typeface="Be Vietnam"/>
              </a:rPr>
              <a:t>memungkinkan</a:t>
            </a:r>
            <a:r>
              <a:rPr lang="en-US" sz="2000" dirty="0"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US" sz="2000" dirty="0" err="1">
                <a:latin typeface="Be Vietnam"/>
                <a:ea typeface="Be Vietnam"/>
                <a:cs typeface="Be Vietnam"/>
                <a:sym typeface="Be Vietnam"/>
              </a:rPr>
              <a:t>pengguna</a:t>
            </a:r>
            <a:r>
              <a:rPr lang="en-US" sz="2000" dirty="0"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US" sz="2000" dirty="0" err="1">
                <a:latin typeface="Be Vietnam"/>
                <a:ea typeface="Be Vietnam"/>
                <a:cs typeface="Be Vietnam"/>
                <a:sym typeface="Be Vietnam"/>
              </a:rPr>
              <a:t>memilih</a:t>
            </a:r>
            <a:r>
              <a:rPr lang="en-US" sz="2000" dirty="0">
                <a:latin typeface="Be Vietnam"/>
                <a:ea typeface="Be Vietnam"/>
                <a:cs typeface="Be Vietnam"/>
                <a:sym typeface="Be Vietnam"/>
              </a:rPr>
              <a:t> data mana yang </a:t>
            </a:r>
            <a:r>
              <a:rPr lang="en-US" sz="2000" dirty="0" err="1">
                <a:latin typeface="Be Vietnam"/>
                <a:ea typeface="Be Vietnam"/>
                <a:cs typeface="Be Vietnam"/>
                <a:sym typeface="Be Vietnam"/>
              </a:rPr>
              <a:t>akan</a:t>
            </a:r>
            <a:r>
              <a:rPr lang="en-US" sz="2000" dirty="0"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US" sz="2000" dirty="0" err="1">
                <a:latin typeface="Be Vietnam"/>
                <a:ea typeface="Be Vietnam"/>
                <a:cs typeface="Be Vietnam"/>
                <a:sym typeface="Be Vietnam"/>
              </a:rPr>
              <a:t>jadi</a:t>
            </a:r>
            <a:r>
              <a:rPr lang="en-US" sz="2000" dirty="0">
                <a:latin typeface="Be Vietnam"/>
                <a:ea typeface="Be Vietnam"/>
                <a:cs typeface="Be Vietnam"/>
                <a:sym typeface="Be Vietnam"/>
              </a:rPr>
              <a:t> golden record. </a:t>
            </a:r>
            <a:r>
              <a:rPr lang="en-US" sz="2000" dirty="0" err="1">
                <a:latin typeface="Be Vietnam"/>
                <a:ea typeface="Be Vietnam"/>
                <a:cs typeface="Be Vietnam"/>
                <a:sym typeface="Be Vietnam"/>
              </a:rPr>
              <a:t>Sehingga</a:t>
            </a:r>
            <a:r>
              <a:rPr lang="en-US" sz="2000" dirty="0">
                <a:latin typeface="Be Vietnam"/>
                <a:ea typeface="Be Vietnam"/>
                <a:cs typeface="Be Vietnam"/>
                <a:sym typeface="Be Vietnam"/>
              </a:rPr>
              <a:t>, data yang </a:t>
            </a:r>
            <a:r>
              <a:rPr lang="en-US" sz="2000" dirty="0" err="1">
                <a:latin typeface="Be Vietnam"/>
                <a:ea typeface="Be Vietnam"/>
                <a:cs typeface="Be Vietnam"/>
                <a:sym typeface="Be Vietnam"/>
              </a:rPr>
              <a:t>akan</a:t>
            </a:r>
            <a:r>
              <a:rPr lang="en-US" sz="2000" dirty="0"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US" sz="2000" dirty="0" err="1">
                <a:latin typeface="Be Vietnam"/>
                <a:ea typeface="Be Vietnam"/>
                <a:cs typeface="Be Vietnam"/>
                <a:sym typeface="Be Vietnam"/>
              </a:rPr>
              <a:t>dihasilkan</a:t>
            </a:r>
            <a:r>
              <a:rPr lang="en-US" sz="2000" dirty="0"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US" sz="2000" dirty="0" err="1">
                <a:latin typeface="Be Vietnam"/>
                <a:ea typeface="Be Vietnam"/>
                <a:cs typeface="Be Vietnam"/>
                <a:sym typeface="Be Vietnam"/>
              </a:rPr>
              <a:t>murni</a:t>
            </a:r>
            <a:r>
              <a:rPr lang="en-US" sz="2000" dirty="0"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US" sz="2000" dirty="0" err="1">
                <a:latin typeface="Be Vietnam"/>
                <a:ea typeface="Be Vietnam"/>
                <a:cs typeface="Be Vietnam"/>
                <a:sym typeface="Be Vietnam"/>
              </a:rPr>
              <a:t>tanpa</a:t>
            </a:r>
            <a:r>
              <a:rPr lang="en-US" sz="2000" dirty="0"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US" sz="2000" dirty="0" err="1">
                <a:latin typeface="Be Vietnam"/>
                <a:ea typeface="Be Vietnam"/>
                <a:cs typeface="Be Vietnam"/>
                <a:sym typeface="Be Vietnam"/>
              </a:rPr>
              <a:t>adanya</a:t>
            </a:r>
            <a:r>
              <a:rPr lang="en-US" sz="2000" dirty="0">
                <a:latin typeface="Be Vietnam"/>
                <a:ea typeface="Be Vietnam"/>
                <a:cs typeface="Be Vietnam"/>
                <a:sym typeface="Be Vietnam"/>
              </a:rPr>
              <a:t> data </a:t>
            </a:r>
            <a:r>
              <a:rPr lang="en-US" sz="2000" dirty="0" err="1">
                <a:latin typeface="Be Vietnam"/>
                <a:ea typeface="Be Vietnam"/>
                <a:cs typeface="Be Vietnam"/>
                <a:sym typeface="Be Vietnam"/>
              </a:rPr>
              <a:t>kembar</a:t>
            </a:r>
            <a:endParaRPr sz="2000" dirty="0">
              <a:latin typeface="Be Vietnam"/>
              <a:ea typeface="Be Vietnam"/>
              <a:cs typeface="Be Vietnam"/>
              <a:sym typeface="Be Vietnam"/>
            </a:endParaRP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D0687443-CDA4-863E-1CEC-878804F4F6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7198" b="29630"/>
          <a:stretch/>
        </p:blipFill>
        <p:spPr>
          <a:xfrm>
            <a:off x="838200" y="1765301"/>
            <a:ext cx="5479948" cy="2910733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4D48AD48-C587-C972-14C9-4ABC1522DF0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816" t="17963" r="14988" b="9815"/>
          <a:stretch/>
        </p:blipFill>
        <p:spPr>
          <a:xfrm>
            <a:off x="6527191" y="1764543"/>
            <a:ext cx="4527741" cy="291149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4E55C7D-3360-11EC-F1B4-E1E20DCB05C1}"/>
              </a:ext>
            </a:extLst>
          </p:cNvPr>
          <p:cNvSpPr txBox="1"/>
          <p:nvPr/>
        </p:nvSpPr>
        <p:spPr>
          <a:xfrm>
            <a:off x="810934" y="4923853"/>
            <a:ext cx="4648201" cy="1605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2000" dirty="0" err="1">
                <a:latin typeface="Be Vietnam"/>
                <a:ea typeface="Be Vietnam"/>
                <a:cs typeface="Be Vietnam"/>
                <a:sym typeface="Be Vietnam"/>
              </a:rPr>
              <a:t>Namun</a:t>
            </a:r>
            <a:r>
              <a:rPr lang="en-US" sz="2000" dirty="0">
                <a:latin typeface="Be Vietnam"/>
                <a:ea typeface="Be Vietnam"/>
                <a:cs typeface="Be Vietnam"/>
                <a:sym typeface="Be Vietnam"/>
              </a:rPr>
              <a:t>, </a:t>
            </a:r>
            <a:r>
              <a:rPr lang="en-US" sz="2000" dirty="0" err="1">
                <a:latin typeface="Be Vietnam"/>
                <a:ea typeface="Be Vietnam"/>
                <a:cs typeface="Be Vietnam"/>
                <a:sym typeface="Be Vietnam"/>
              </a:rPr>
              <a:t>ditemukan</a:t>
            </a:r>
            <a:r>
              <a:rPr lang="en-US" sz="2000" dirty="0">
                <a:latin typeface="Be Vietnam"/>
                <a:ea typeface="Be Vietnam"/>
                <a:cs typeface="Be Vietnam"/>
                <a:sym typeface="Be Vietnam"/>
              </a:rPr>
              <a:t> data yang </a:t>
            </a:r>
            <a:r>
              <a:rPr lang="en-US" sz="2000" dirty="0" err="1">
                <a:latin typeface="Be Vietnam"/>
                <a:ea typeface="Be Vietnam"/>
                <a:cs typeface="Be Vietnam"/>
                <a:sym typeface="Be Vietnam"/>
              </a:rPr>
              <a:t>masih</a:t>
            </a:r>
            <a:r>
              <a:rPr lang="en-US" sz="2000" dirty="0"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US" sz="2000" dirty="0" err="1">
                <a:latin typeface="Be Vietnam"/>
                <a:ea typeface="Be Vietnam"/>
                <a:cs typeface="Be Vietnam"/>
                <a:sym typeface="Be Vietnam"/>
              </a:rPr>
              <a:t>terlihat</a:t>
            </a:r>
            <a:r>
              <a:rPr lang="en-US" sz="2000" dirty="0"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US" sz="2000" dirty="0" err="1">
                <a:latin typeface="Be Vietnam"/>
                <a:ea typeface="Be Vietnam"/>
                <a:cs typeface="Be Vietnam"/>
                <a:sym typeface="Be Vietnam"/>
              </a:rPr>
              <a:t>kembar</a:t>
            </a:r>
            <a:r>
              <a:rPr lang="en-US" sz="2000" dirty="0">
                <a:latin typeface="Be Vietnam"/>
                <a:ea typeface="Be Vietnam"/>
                <a:cs typeface="Be Vietnam"/>
                <a:sym typeface="Be Vietnam"/>
              </a:rPr>
              <a:t>. </a:t>
            </a:r>
            <a:r>
              <a:rPr lang="en-US" sz="2000" dirty="0" err="1">
                <a:latin typeface="Be Vietnam"/>
                <a:ea typeface="Be Vietnam"/>
                <a:cs typeface="Be Vietnam"/>
                <a:sym typeface="Be Vietnam"/>
              </a:rPr>
              <a:t>Sehingga</a:t>
            </a:r>
            <a:r>
              <a:rPr lang="en-US" sz="2000" dirty="0"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US" sz="2000" dirty="0" err="1">
                <a:latin typeface="Be Vietnam"/>
                <a:ea typeface="Be Vietnam"/>
                <a:cs typeface="Be Vietnam"/>
                <a:sym typeface="Be Vietnam"/>
              </a:rPr>
              <a:t>memerlukan</a:t>
            </a:r>
            <a:r>
              <a:rPr lang="en-US" sz="2000" dirty="0">
                <a:latin typeface="Be Vietnam"/>
                <a:ea typeface="Be Vietnam"/>
                <a:cs typeface="Be Vietnam"/>
                <a:sym typeface="Be Vietnam"/>
              </a:rPr>
              <a:t> data deduplicating </a:t>
            </a:r>
            <a:r>
              <a:rPr lang="en-US" sz="2000" dirty="0" err="1">
                <a:latin typeface="Be Vietnam"/>
                <a:ea typeface="Be Vietnam"/>
                <a:cs typeface="Be Vietnam"/>
                <a:sym typeface="Be Vietnam"/>
              </a:rPr>
              <a:t>dengan</a:t>
            </a:r>
            <a:r>
              <a:rPr lang="en-US" sz="2000" dirty="0">
                <a:latin typeface="Be Vietnam"/>
                <a:ea typeface="Be Vietnam"/>
                <a:cs typeface="Be Vietnam"/>
                <a:sym typeface="Be Vietnam"/>
              </a:rPr>
              <a:t> software </a:t>
            </a:r>
            <a:r>
              <a:rPr lang="en-US" sz="2000" dirty="0" err="1">
                <a:latin typeface="Be Vietnam"/>
                <a:ea typeface="Be Vietnam"/>
                <a:cs typeface="Be Vietnam"/>
                <a:sym typeface="Be Vietnam"/>
              </a:rPr>
              <a:t>lanjut</a:t>
            </a:r>
            <a:r>
              <a:rPr lang="en-US" sz="2000" dirty="0"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US" sz="2000" dirty="0" err="1">
                <a:latin typeface="Be Vietnam"/>
                <a:ea typeface="Be Vietnam"/>
                <a:cs typeface="Be Vietnam"/>
                <a:sym typeface="Be Vietnam"/>
              </a:rPr>
              <a:t>Openrevine</a:t>
            </a:r>
            <a:r>
              <a:rPr lang="en-US" sz="2000" dirty="0">
                <a:latin typeface="Be Vietnam"/>
                <a:ea typeface="Be Vietnam"/>
                <a:cs typeface="Be Vietnam"/>
                <a:sym typeface="Be Vietnam"/>
              </a:rPr>
              <a:t>.</a:t>
            </a: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lang="en-US" sz="2000" dirty="0">
              <a:latin typeface="Be Vietnam"/>
              <a:ea typeface="Be Vietnam"/>
              <a:cs typeface="Be Vietnam"/>
              <a:sym typeface="Be Vietnam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>
          <a:extLst>
            <a:ext uri="{FF2B5EF4-FFF2-40B4-BE49-F238E27FC236}">
              <a16:creationId xmlns:a16="http://schemas.microsoft.com/office/drawing/2014/main" id="{8C8BDD0B-8C06-64E0-B4C3-9CF58933E3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f408cc10d1_0_2">
            <a:extLst>
              <a:ext uri="{FF2B5EF4-FFF2-40B4-BE49-F238E27FC236}">
                <a16:creationId xmlns:a16="http://schemas.microsoft.com/office/drawing/2014/main" id="{881D91D6-29FC-3D0C-F9B8-071AD0286FB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746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3500" dirty="0">
                <a:latin typeface="Be Vietnam"/>
                <a:ea typeface="Be Vietnam"/>
                <a:cs typeface="Be Vietnam"/>
                <a:sym typeface="Be Vietnam"/>
              </a:rPr>
              <a:t>Step 2 - Data Cleansing</a:t>
            </a:r>
            <a:endParaRPr sz="3500" dirty="0">
              <a:latin typeface="Be Vietnam"/>
              <a:ea typeface="Be Vietnam"/>
              <a:cs typeface="Be Vietnam"/>
              <a:sym typeface="Be Vietnam"/>
            </a:endParaRPr>
          </a:p>
        </p:txBody>
      </p:sp>
      <p:sp>
        <p:nvSpPr>
          <p:cNvPr id="105" name="Google Shape;105;gf408cc10d1_0_2">
            <a:extLst>
              <a:ext uri="{FF2B5EF4-FFF2-40B4-BE49-F238E27FC236}">
                <a16:creationId xmlns:a16="http://schemas.microsoft.com/office/drawing/2014/main" id="{0F32C1EC-98E2-2581-D26A-B0F33E9BBF3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357730" y="1928284"/>
            <a:ext cx="399607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1400" dirty="0" err="1">
                <a:latin typeface="Be Vietnam"/>
                <a:ea typeface="Be Vietnam"/>
                <a:cs typeface="Be Vietnam"/>
                <a:sym typeface="Be Vietnam"/>
              </a:rPr>
              <a:t>Akhirnya</a:t>
            </a:r>
            <a:r>
              <a:rPr lang="en-US" sz="1400" dirty="0">
                <a:latin typeface="Be Vietnam"/>
                <a:ea typeface="Be Vietnam"/>
                <a:cs typeface="Be Vietnam"/>
                <a:sym typeface="Be Vietnam"/>
              </a:rPr>
              <a:t>, </a:t>
            </a:r>
            <a:r>
              <a:rPr lang="en-US" sz="1400" dirty="0" err="1">
                <a:latin typeface="Be Vietnam"/>
                <a:ea typeface="Be Vietnam"/>
                <a:cs typeface="Be Vietnam"/>
                <a:sym typeface="Be Vietnam"/>
              </a:rPr>
              <a:t>kita</a:t>
            </a:r>
            <a:r>
              <a:rPr lang="en-US" sz="1400" dirty="0"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US" sz="1400" dirty="0" err="1">
                <a:latin typeface="Be Vietnam"/>
                <a:ea typeface="Be Vietnam"/>
                <a:cs typeface="Be Vietnam"/>
                <a:sym typeface="Be Vietnam"/>
              </a:rPr>
              <a:t>mendapatkan</a:t>
            </a:r>
            <a:r>
              <a:rPr lang="en-US" sz="1400" dirty="0">
                <a:latin typeface="Be Vietnam"/>
                <a:ea typeface="Be Vietnam"/>
                <a:cs typeface="Be Vietnam"/>
                <a:sym typeface="Be Vietnam"/>
              </a:rPr>
              <a:t> table yang </a:t>
            </a:r>
            <a:r>
              <a:rPr lang="en-US" sz="1400" dirty="0" err="1">
                <a:latin typeface="Be Vietnam"/>
                <a:ea typeface="Be Vietnam"/>
                <a:cs typeface="Be Vietnam"/>
                <a:sym typeface="Be Vietnam"/>
              </a:rPr>
              <a:t>sudah</a:t>
            </a:r>
            <a:r>
              <a:rPr lang="en-US" sz="1400" dirty="0"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US" sz="1400" dirty="0" err="1">
                <a:latin typeface="Be Vietnam"/>
                <a:ea typeface="Be Vietnam"/>
                <a:cs typeface="Be Vietnam"/>
                <a:sym typeface="Be Vietnam"/>
              </a:rPr>
              <a:t>siap</a:t>
            </a:r>
            <a:r>
              <a:rPr lang="en-US" sz="1400" dirty="0"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US" sz="1400" dirty="0" err="1">
                <a:latin typeface="Be Vietnam"/>
                <a:ea typeface="Be Vietnam"/>
                <a:cs typeface="Be Vietnam"/>
                <a:sym typeface="Be Vietnam"/>
              </a:rPr>
              <a:t>untuk</a:t>
            </a:r>
            <a:r>
              <a:rPr lang="en-US" sz="1400" dirty="0"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US" sz="1400" dirty="0" err="1">
                <a:latin typeface="Be Vietnam"/>
                <a:ea typeface="Be Vietnam"/>
                <a:cs typeface="Be Vietnam"/>
                <a:sym typeface="Be Vietnam"/>
              </a:rPr>
              <a:t>diproses</a:t>
            </a:r>
            <a:r>
              <a:rPr lang="en-US" sz="1400" dirty="0"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US" sz="1400" dirty="0" err="1">
                <a:latin typeface="Be Vietnam"/>
                <a:ea typeface="Be Vietnam"/>
                <a:cs typeface="Be Vietnam"/>
                <a:sym typeface="Be Vietnam"/>
              </a:rPr>
              <a:t>dalam</a:t>
            </a:r>
            <a:r>
              <a:rPr lang="en-US" sz="1400" dirty="0"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US" sz="1400" dirty="0" err="1">
                <a:latin typeface="Be Vietnam"/>
                <a:ea typeface="Be Vietnam"/>
                <a:cs typeface="Be Vietnam"/>
                <a:sym typeface="Be Vietnam"/>
              </a:rPr>
              <a:t>tahap</a:t>
            </a:r>
            <a:r>
              <a:rPr lang="en-US" sz="1400" dirty="0">
                <a:latin typeface="Be Vietnam"/>
                <a:ea typeface="Be Vietnam"/>
                <a:cs typeface="Be Vietnam"/>
                <a:sym typeface="Be Vietnam"/>
              </a:rPr>
              <a:t> Exploratory Data Analysis</a:t>
            </a:r>
            <a:endParaRPr sz="1400" dirty="0">
              <a:latin typeface="Be Vietnam"/>
              <a:ea typeface="Be Vietnam"/>
              <a:cs typeface="Be Vietnam"/>
              <a:sym typeface="Be Vietnam"/>
            </a:endParaRP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B88544DE-44DC-D25F-97AE-34930DD95B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363" y="1961706"/>
            <a:ext cx="6362523" cy="3976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9525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>
          <a:extLst>
            <a:ext uri="{FF2B5EF4-FFF2-40B4-BE49-F238E27FC236}">
              <a16:creationId xmlns:a16="http://schemas.microsoft.com/office/drawing/2014/main" id="{34860C32-3178-F037-C5B4-C3612E61A5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f408cc10d1_0_12">
            <a:extLst>
              <a:ext uri="{FF2B5EF4-FFF2-40B4-BE49-F238E27FC236}">
                <a16:creationId xmlns:a16="http://schemas.microsoft.com/office/drawing/2014/main" id="{DDC5454E-7DBD-4B45-615C-A3567DA353A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746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3500" dirty="0">
                <a:latin typeface="Be Vietnam"/>
                <a:ea typeface="Be Vietnam"/>
                <a:cs typeface="Be Vietnam"/>
                <a:sym typeface="Be Vietnam"/>
              </a:rPr>
              <a:t>Step 3 - Data Exploration &amp; Data </a:t>
            </a:r>
            <a:r>
              <a:rPr lang="en-US" sz="3500" dirty="0" err="1">
                <a:latin typeface="Be Vietnam"/>
                <a:ea typeface="Be Vietnam"/>
                <a:cs typeface="Be Vietnam"/>
                <a:sym typeface="Be Vietnam"/>
              </a:rPr>
              <a:t>Visualisation</a:t>
            </a:r>
            <a:endParaRPr sz="3500" dirty="0">
              <a:latin typeface="Be Vietnam"/>
              <a:ea typeface="Be Vietnam"/>
              <a:cs typeface="Be Vietnam"/>
              <a:sym typeface="Be Vietnam"/>
            </a:endParaRPr>
          </a:p>
        </p:txBody>
      </p:sp>
      <p:sp>
        <p:nvSpPr>
          <p:cNvPr id="111" name="Google Shape;111;gf408cc10d1_0_12">
            <a:extLst>
              <a:ext uri="{FF2B5EF4-FFF2-40B4-BE49-F238E27FC236}">
                <a16:creationId xmlns:a16="http://schemas.microsoft.com/office/drawing/2014/main" id="{DBEB85E8-E110-7962-AA1C-AA7C1092B0F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054163" y="1961650"/>
            <a:ext cx="3299637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1400" dirty="0">
                <a:latin typeface="Be Vietnam"/>
                <a:ea typeface="Be Vietnam"/>
                <a:cs typeface="Be Vietnam"/>
                <a:sym typeface="Be Vietnam"/>
              </a:rPr>
              <a:t>Exploratory Data Analysis </a:t>
            </a:r>
            <a:r>
              <a:rPr lang="en-US" sz="1400" dirty="0" err="1">
                <a:latin typeface="Be Vietnam"/>
                <a:ea typeface="Be Vietnam"/>
                <a:cs typeface="Be Vietnam"/>
                <a:sym typeface="Be Vietnam"/>
              </a:rPr>
              <a:t>dilakukan</a:t>
            </a:r>
            <a:r>
              <a:rPr lang="en-US" sz="1400" dirty="0"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US" sz="1400" dirty="0" err="1">
                <a:latin typeface="Be Vietnam"/>
                <a:ea typeface="Be Vietnam"/>
                <a:cs typeface="Be Vietnam"/>
                <a:sym typeface="Be Vietnam"/>
              </a:rPr>
              <a:t>dengan</a:t>
            </a:r>
            <a:r>
              <a:rPr lang="en-US" sz="1400" dirty="0"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US" sz="1400" dirty="0" err="1">
                <a:latin typeface="Be Vietnam"/>
                <a:ea typeface="Be Vietnam"/>
                <a:cs typeface="Be Vietnam"/>
                <a:sym typeface="Be Vietnam"/>
              </a:rPr>
              <a:t>menggunakan</a:t>
            </a:r>
            <a:r>
              <a:rPr lang="en-US" sz="1400" dirty="0">
                <a:latin typeface="Be Vietnam"/>
                <a:ea typeface="Be Vietnam"/>
                <a:cs typeface="Be Vietnam"/>
                <a:sym typeface="Be Vietnam"/>
              </a:rPr>
              <a:t> Google </a:t>
            </a:r>
            <a:r>
              <a:rPr lang="en-US" sz="1400" dirty="0" err="1">
                <a:latin typeface="Be Vietnam"/>
                <a:ea typeface="Be Vietnam"/>
                <a:cs typeface="Be Vietnam"/>
                <a:sym typeface="Be Vietnam"/>
              </a:rPr>
              <a:t>Colab</a:t>
            </a:r>
            <a:endParaRPr lang="en-US" sz="1400" dirty="0">
              <a:latin typeface="Be Vietnam"/>
              <a:ea typeface="Be Vietnam"/>
              <a:cs typeface="Be Vietnam"/>
              <a:sym typeface="Be Vietnam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lang="en-US" sz="1400" dirty="0">
              <a:latin typeface="Be Vietnam"/>
              <a:ea typeface="Be Vietnam"/>
              <a:cs typeface="Be Vietnam"/>
              <a:sym typeface="Be Vietnam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ID" sz="1400" dirty="0">
                <a:latin typeface="Be Vietnam"/>
                <a:ea typeface="Be Vietnam"/>
                <a:cs typeface="Be Vietnam"/>
                <a:sym typeface="Be Vietnam"/>
              </a:rPr>
              <a:t>https://colab.research.google.com/drive/1h4u8PMjPRJxwa3E7pFf77yL5_qCVpyF8?usp=sharing</a:t>
            </a:r>
            <a:endParaRPr sz="1400" dirty="0">
              <a:latin typeface="Be Vietnam"/>
              <a:ea typeface="Be Vietnam"/>
              <a:cs typeface="Be Vietnam"/>
              <a:sym typeface="Be Vietnam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19AF5D1-2814-9F6B-323B-E0CBDA5F36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986" y="1961650"/>
            <a:ext cx="7405577" cy="3136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4807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>
          <a:extLst>
            <a:ext uri="{FF2B5EF4-FFF2-40B4-BE49-F238E27FC236}">
              <a16:creationId xmlns:a16="http://schemas.microsoft.com/office/drawing/2014/main" id="{9288829F-B2E6-CD9C-43F3-B39188106E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f408cc10d1_0_12">
            <a:extLst>
              <a:ext uri="{FF2B5EF4-FFF2-40B4-BE49-F238E27FC236}">
                <a16:creationId xmlns:a16="http://schemas.microsoft.com/office/drawing/2014/main" id="{5714F2F7-2562-97BD-35EC-68EBA004823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746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3500">
                <a:latin typeface="Be Vietnam"/>
                <a:ea typeface="Be Vietnam"/>
                <a:cs typeface="Be Vietnam"/>
                <a:sym typeface="Be Vietnam"/>
              </a:rPr>
              <a:t>Step 3 - Data Exploration &amp; Data Visualisation</a:t>
            </a:r>
            <a:endParaRPr sz="3500">
              <a:latin typeface="Be Vietnam"/>
              <a:ea typeface="Be Vietnam"/>
              <a:cs typeface="Be Vietnam"/>
              <a:sym typeface="Be Vietnam"/>
            </a:endParaRPr>
          </a:p>
        </p:txBody>
      </p:sp>
      <p:sp>
        <p:nvSpPr>
          <p:cNvPr id="111" name="Google Shape;111;gf408cc10d1_0_12">
            <a:extLst>
              <a:ext uri="{FF2B5EF4-FFF2-40B4-BE49-F238E27FC236}">
                <a16:creationId xmlns:a16="http://schemas.microsoft.com/office/drawing/2014/main" id="{10378B5C-CDBA-83DD-291C-2FC7D5A8323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054702" y="2206625"/>
            <a:ext cx="4299098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1400" dirty="0" err="1">
                <a:latin typeface="Be Vietnam"/>
                <a:ea typeface="Be Vietnam"/>
                <a:cs typeface="Be Vietnam"/>
                <a:sym typeface="Be Vietnam"/>
              </a:rPr>
              <a:t>Pertama-tama</a:t>
            </a:r>
            <a:r>
              <a:rPr lang="en-US" sz="1400" dirty="0"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US" sz="1400" dirty="0" err="1">
                <a:latin typeface="Be Vietnam"/>
                <a:ea typeface="Be Vietnam"/>
                <a:cs typeface="Be Vietnam"/>
                <a:sym typeface="Be Vietnam"/>
              </a:rPr>
              <a:t>kita</a:t>
            </a:r>
            <a:r>
              <a:rPr lang="en-US" sz="1400" dirty="0"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US" sz="1400" dirty="0" err="1">
                <a:latin typeface="Be Vietnam"/>
                <a:ea typeface="Be Vietnam"/>
                <a:cs typeface="Be Vietnam"/>
                <a:sym typeface="Be Vietnam"/>
              </a:rPr>
              <a:t>lakukan</a:t>
            </a:r>
            <a:r>
              <a:rPr lang="en-US" sz="1400" dirty="0">
                <a:latin typeface="Be Vietnam"/>
                <a:ea typeface="Be Vietnam"/>
                <a:cs typeface="Be Vietnam"/>
                <a:sym typeface="Be Vietnam"/>
              </a:rPr>
              <a:t> import csv file yang </a:t>
            </a:r>
            <a:r>
              <a:rPr lang="en-US" sz="1400" dirty="0" err="1">
                <a:latin typeface="Be Vietnam"/>
                <a:ea typeface="Be Vietnam"/>
                <a:cs typeface="Be Vietnam"/>
                <a:sym typeface="Be Vietnam"/>
              </a:rPr>
              <a:t>sudah</a:t>
            </a:r>
            <a:r>
              <a:rPr lang="en-US" sz="1400" dirty="0"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US" sz="1400" dirty="0" err="1">
                <a:latin typeface="Be Vietnam"/>
                <a:ea typeface="Be Vietnam"/>
                <a:cs typeface="Be Vietnam"/>
                <a:sym typeface="Be Vietnam"/>
              </a:rPr>
              <a:t>kita</a:t>
            </a:r>
            <a:r>
              <a:rPr lang="en-US" sz="1400" dirty="0"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US" sz="1400" dirty="0" err="1">
                <a:latin typeface="Be Vietnam"/>
                <a:ea typeface="Be Vietnam"/>
                <a:cs typeface="Be Vietnam"/>
                <a:sym typeface="Be Vietnam"/>
              </a:rPr>
              <a:t>lakukan</a:t>
            </a:r>
            <a:r>
              <a:rPr lang="en-US" sz="1400" dirty="0">
                <a:latin typeface="Be Vietnam"/>
                <a:ea typeface="Be Vietnam"/>
                <a:cs typeface="Be Vietnam"/>
                <a:sym typeface="Be Vietnam"/>
              </a:rPr>
              <a:t> data cleaning. File </a:t>
            </a:r>
            <a:r>
              <a:rPr lang="en-US" sz="1400" dirty="0" err="1">
                <a:latin typeface="Be Vietnam"/>
                <a:ea typeface="Be Vietnam"/>
                <a:cs typeface="Be Vietnam"/>
                <a:sym typeface="Be Vietnam"/>
              </a:rPr>
              <a:t>tersebut</a:t>
            </a:r>
            <a:r>
              <a:rPr lang="en-US" sz="1400" dirty="0"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US" sz="1400" dirty="0" err="1">
                <a:latin typeface="Be Vietnam"/>
                <a:ea typeface="Be Vietnam"/>
                <a:cs typeface="Be Vietnam"/>
                <a:sym typeface="Be Vietnam"/>
              </a:rPr>
              <a:t>diupload</a:t>
            </a:r>
            <a:r>
              <a:rPr lang="en-US" sz="1400" dirty="0">
                <a:latin typeface="Be Vietnam"/>
                <a:ea typeface="Be Vietnam"/>
                <a:cs typeface="Be Vietnam"/>
                <a:sym typeface="Be Vietnam"/>
              </a:rPr>
              <a:t> pada google drive </a:t>
            </a:r>
            <a:r>
              <a:rPr lang="en-US" sz="1400" dirty="0" err="1">
                <a:latin typeface="Be Vietnam"/>
                <a:ea typeface="Be Vietnam"/>
                <a:cs typeface="Be Vietnam"/>
                <a:sym typeface="Be Vietnam"/>
              </a:rPr>
              <a:t>pribadi</a:t>
            </a:r>
            <a:r>
              <a:rPr lang="en-US" sz="1400" dirty="0">
                <a:latin typeface="Be Vietnam"/>
                <a:ea typeface="Be Vietnam"/>
                <a:cs typeface="Be Vietnam"/>
                <a:sym typeface="Be Vietnam"/>
              </a:rPr>
              <a:t>.</a:t>
            </a: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sz="1400" dirty="0">
              <a:latin typeface="Be Vietnam"/>
              <a:ea typeface="Be Vietnam"/>
              <a:cs typeface="Be Vietnam"/>
              <a:sym typeface="Be Vietnam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B25E592-2758-64D0-07E7-40986B943F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973" y="2206625"/>
            <a:ext cx="6058744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0924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1613</TotalTime>
  <Words>1539</Words>
  <Application>Microsoft Office PowerPoint</Application>
  <PresentationFormat>Widescreen</PresentationFormat>
  <Paragraphs>114</Paragraphs>
  <Slides>32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6" baseType="lpstr">
      <vt:lpstr>Arial</vt:lpstr>
      <vt:lpstr>Be Vietnam</vt:lpstr>
      <vt:lpstr>Calibri</vt:lpstr>
      <vt:lpstr>Office Theme</vt:lpstr>
      <vt:lpstr>UMKM Di Jawa Timur  Maulana Yusuf Ikhsan Robbani maulanayusufikhsanrobbani@gmail.com</vt:lpstr>
      <vt:lpstr>Outline Pertanyaan Penting</vt:lpstr>
      <vt:lpstr>Langkah-langkah</vt:lpstr>
      <vt:lpstr>Step 1 - Data Collection &amp; Data Integration</vt:lpstr>
      <vt:lpstr>Step 2 - Data Cleansing</vt:lpstr>
      <vt:lpstr>Step 2 - Data Cleansing</vt:lpstr>
      <vt:lpstr>Step 2 - Data Cleansing</vt:lpstr>
      <vt:lpstr>Step 3 - Data Exploration &amp; Data Visualisation</vt:lpstr>
      <vt:lpstr>Step 3 - Data Exploration &amp; Data Visualisation</vt:lpstr>
      <vt:lpstr>Step 3 - Data Exploration &amp; Data Visualisation</vt:lpstr>
      <vt:lpstr>Step 3 - Data Exploration  &amp; Data Visualisation</vt:lpstr>
      <vt:lpstr>Step 3 - Data Exploration &amp; Data Visualisation</vt:lpstr>
      <vt:lpstr>Step 3 - Data Exploration  &amp; Data Visualisation</vt:lpstr>
      <vt:lpstr>Step 3 - Data Exploration &amp; Data Visualisation</vt:lpstr>
      <vt:lpstr>Step 3 - Data Exploration &amp; Data Visualisation</vt:lpstr>
      <vt:lpstr>Step 3 - Data Exploration &amp; Data Visualisation</vt:lpstr>
      <vt:lpstr>Step 3 - Data Exploration &amp; Data Visualisation</vt:lpstr>
      <vt:lpstr>Step 3 - Data Exploration &amp; Data Visualisation</vt:lpstr>
      <vt:lpstr>Step 3 - Data Exploration &amp; Data Visualisation</vt:lpstr>
      <vt:lpstr>Step 3 - Data Exploration &amp; Data Visualisation</vt:lpstr>
      <vt:lpstr>Step 3 - Data Exploration &amp; Data Visualisation</vt:lpstr>
      <vt:lpstr>Step 3 - Data Exploration &amp; Data Visualisation</vt:lpstr>
      <vt:lpstr>Step 3 - Data Exploration &amp; Data Visualisation</vt:lpstr>
      <vt:lpstr>Step 3 - Data Exploration &amp; Data Visualisation</vt:lpstr>
      <vt:lpstr>Step 3 - Data Exploration  &amp; Data Visualisation</vt:lpstr>
      <vt:lpstr>Step 4 – Machine Learning Deployment</vt:lpstr>
      <vt:lpstr>Step 4 – Machine Learning Deployment</vt:lpstr>
      <vt:lpstr>Step 4 – Machine Learning Deployment</vt:lpstr>
      <vt:lpstr>Step 4 – Machine Learning Deployment</vt:lpstr>
      <vt:lpstr>Step 4 – Machine Learning Deployment</vt:lpstr>
      <vt:lpstr>Step 3 - Insight Analysis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[UMKM Di Jawa Timur]  [Maulana Yusuf Ikhsan Robbani] [maulanayusufikhsanrobbani@gmail.com]</dc:title>
  <dc:creator>Stevanus</dc:creator>
  <cp:lastModifiedBy>maulana yusuf ikhsan R</cp:lastModifiedBy>
  <cp:revision>11</cp:revision>
  <dcterms:created xsi:type="dcterms:W3CDTF">2022-02-03T06:23:28Z</dcterms:created>
  <dcterms:modified xsi:type="dcterms:W3CDTF">2024-10-12T06:03:05Z</dcterms:modified>
</cp:coreProperties>
</file>